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006"/>
    <a:srgbClr val="260006"/>
    <a:srgbClr val="FEAACC"/>
    <a:srgbClr val="470F12"/>
    <a:srgbClr val="663300"/>
    <a:srgbClr val="FEACCF"/>
    <a:srgbClr val="F8A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riet Howell" userId="7f531c60-924a-456a-8130-9e2adba5affd" providerId="ADAL" clId="{863D2075-48CE-4478-A03D-C7D24B5CCB93}"/>
    <pc:docChg chg="delSld modSld">
      <pc:chgData name="Harriet Howell" userId="7f531c60-924a-456a-8130-9e2adba5affd" providerId="ADAL" clId="{863D2075-48CE-4478-A03D-C7D24B5CCB93}" dt="2026-04-02T09:36:16.415" v="15" actId="20577"/>
      <pc:docMkLst>
        <pc:docMk/>
      </pc:docMkLst>
      <pc:sldChg chg="modSp mod">
        <pc:chgData name="Harriet Howell" userId="7f531c60-924a-456a-8130-9e2adba5affd" providerId="ADAL" clId="{863D2075-48CE-4478-A03D-C7D24B5CCB93}" dt="2026-04-02T09:36:16.415" v="15" actId="20577"/>
        <pc:sldMkLst>
          <pc:docMk/>
          <pc:sldMk cId="2742129663" sldId="256"/>
        </pc:sldMkLst>
        <pc:spChg chg="mod">
          <ac:chgData name="Harriet Howell" userId="7f531c60-924a-456a-8130-9e2adba5affd" providerId="ADAL" clId="{863D2075-48CE-4478-A03D-C7D24B5CCB93}" dt="2026-04-02T09:35:43.096" v="3" actId="20577"/>
          <ac:spMkLst>
            <pc:docMk/>
            <pc:sldMk cId="2742129663" sldId="256"/>
            <ac:spMk id="5" creationId="{469B387E-506A-4B02-75B5-09F1B8DB386E}"/>
          </ac:spMkLst>
        </pc:spChg>
        <pc:spChg chg="mod">
          <ac:chgData name="Harriet Howell" userId="7f531c60-924a-456a-8130-9e2adba5affd" providerId="ADAL" clId="{863D2075-48CE-4478-A03D-C7D24B5CCB93}" dt="2026-04-02T09:35:45.650" v="4" actId="20577"/>
          <ac:spMkLst>
            <pc:docMk/>
            <pc:sldMk cId="2742129663" sldId="256"/>
            <ac:spMk id="6" creationId="{446A11F7-E46F-242B-7E15-365182688C91}"/>
          </ac:spMkLst>
        </pc:spChg>
        <pc:spChg chg="mod">
          <ac:chgData name="Harriet Howell" userId="7f531c60-924a-456a-8130-9e2adba5affd" providerId="ADAL" clId="{863D2075-48CE-4478-A03D-C7D24B5CCB93}" dt="2026-04-02T09:36:16.415" v="15" actId="20577"/>
          <ac:spMkLst>
            <pc:docMk/>
            <pc:sldMk cId="2742129663" sldId="256"/>
            <ac:spMk id="16" creationId="{9C0ED8A5-8DE2-38E1-822E-469EF00903ED}"/>
          </ac:spMkLst>
        </pc:spChg>
        <pc:spChg chg="mod">
          <ac:chgData name="Harriet Howell" userId="7f531c60-924a-456a-8130-9e2adba5affd" providerId="ADAL" clId="{863D2075-48CE-4478-A03D-C7D24B5CCB93}" dt="2026-04-02T09:35:47.535" v="5" actId="20577"/>
          <ac:spMkLst>
            <pc:docMk/>
            <pc:sldMk cId="2742129663" sldId="256"/>
            <ac:spMk id="22" creationId="{2B0BDFA8-55F2-39C1-0D88-D04F4E7AAD21}"/>
          </ac:spMkLst>
        </pc:spChg>
        <pc:spChg chg="mod">
          <ac:chgData name="Harriet Howell" userId="7f531c60-924a-456a-8130-9e2adba5affd" providerId="ADAL" clId="{863D2075-48CE-4478-A03D-C7D24B5CCB93}" dt="2026-04-02T09:36:11.591" v="13" actId="113"/>
          <ac:spMkLst>
            <pc:docMk/>
            <pc:sldMk cId="2742129663" sldId="256"/>
            <ac:spMk id="24" creationId="{1C67242A-B734-08E6-BF03-FAB410414526}"/>
          </ac:spMkLst>
        </pc:spChg>
        <pc:spChg chg="mod">
          <ac:chgData name="Harriet Howell" userId="7f531c60-924a-456a-8130-9e2adba5affd" providerId="ADAL" clId="{863D2075-48CE-4478-A03D-C7D24B5CCB93}" dt="2026-04-02T09:35:50.295" v="6" actId="20577"/>
          <ac:spMkLst>
            <pc:docMk/>
            <pc:sldMk cId="2742129663" sldId="256"/>
            <ac:spMk id="30" creationId="{DD12DDA6-4B5A-9E49-3087-C282C1F839A3}"/>
          </ac:spMkLst>
        </pc:spChg>
        <pc:spChg chg="mod">
          <ac:chgData name="Harriet Howell" userId="7f531c60-924a-456a-8130-9e2adba5affd" providerId="ADAL" clId="{863D2075-48CE-4478-A03D-C7D24B5CCB93}" dt="2026-04-02T09:35:54.299" v="9" actId="20577"/>
          <ac:spMkLst>
            <pc:docMk/>
            <pc:sldMk cId="2742129663" sldId="256"/>
            <ac:spMk id="34" creationId="{4F010A89-B62C-D6D1-EC52-E7843E3FFB4E}"/>
          </ac:spMkLst>
        </pc:spChg>
        <pc:spChg chg="mod">
          <ac:chgData name="Harriet Howell" userId="7f531c60-924a-456a-8130-9e2adba5affd" providerId="ADAL" clId="{863D2075-48CE-4478-A03D-C7D24B5CCB93}" dt="2026-04-02T09:35:59.056" v="10" actId="20577"/>
          <ac:spMkLst>
            <pc:docMk/>
            <pc:sldMk cId="2742129663" sldId="256"/>
            <ac:spMk id="35" creationId="{FA91762E-2605-1DD4-F7D8-3F4F246DAEA1}"/>
          </ac:spMkLst>
        </pc:spChg>
      </pc:sldChg>
      <pc:sldChg chg="del">
        <pc:chgData name="Harriet Howell" userId="7f531c60-924a-456a-8130-9e2adba5affd" providerId="ADAL" clId="{863D2075-48CE-4478-A03D-C7D24B5CCB93}" dt="2026-04-02T09:07:06.389" v="2" actId="47"/>
        <pc:sldMkLst>
          <pc:docMk/>
          <pc:sldMk cId="410235263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678AD-67F3-4CD6-AC67-ADF8679663CA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9E58A-58C5-45CD-B566-7C4706293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7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FDD9-CCAF-4C05-0743-6F5CF8001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43978-6315-DA8D-A68B-7FFA4105A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DAF0B-F865-C608-DCE3-712EEFEF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3918D-811C-9EBA-8DA2-913E7EB7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6F768-4C31-486C-AA1E-ACAA3DE2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57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AFB1A-7177-3B72-9F30-1644D5BB5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4AB20-5050-9B63-B4DC-06F6C7B43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7D24C-ADDA-30AB-D951-9F776090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47912-778E-A219-CE24-29549159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23E8F-05B8-CF5B-9C90-A2734948A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61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CC82DA-7577-2FD4-B9B2-61F07FFD30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0C071-22B5-A049-F911-C9DD0AD3C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6417A-4E7B-9693-474B-93AA0F85A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0C558-13F3-A481-7439-29EDF7AF9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0265F-310B-5B70-E8FD-D01320DC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BCCF-DAA0-BAA3-A52C-BC4872A6D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D6D5-E8F3-11E6-4865-C53BE226C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72793-00D0-4420-8C86-C4110AC8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FD10B-5F88-5CD8-A434-C164191F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71F55-2012-C3BE-0391-E4169032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082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34FC-48E4-FB51-C6DA-9C902126A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A5C23-3CEC-3A70-EB27-92B8C782A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57CAD-6008-CB95-1DC9-BDAF608E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3ADB4-AD1F-8D41-8803-2BBFE57B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9ACC2-5416-400D-CB07-E8AB5CD6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61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6479D-5D1B-017F-926E-50D8D69EB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29EE8-521C-C198-8D6E-9AB795421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640C7-A79B-C880-4C82-D1BC361F7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4815C-539C-6E8B-22C2-5B502DE9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1E269-0E8C-04E5-2D18-10DBE5C7E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44E83-1BD4-A18C-70DA-4329F99F9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7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6BE1C-9F1C-5F81-766E-5E72B1827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BA605-EDCF-B07D-7736-900C848DF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AEBC4-F8FD-AC81-6BF5-60DB6A22E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D8C4EE-8C24-8514-5EB1-34E98DABF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CCC6C-65AD-39D7-3665-0E8B5F6BE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E203FD-F322-3E8A-8E59-964E5C15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ED77D2-938D-9B5E-25D4-48285DCE9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9F6A0-B9DE-1D3F-B538-5694B5471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10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C21EA-00F6-0710-0B41-8235D0AE7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6D5CCD-36F2-F48C-A585-C3F29FDE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A90B2-D6A4-2EC6-D8C5-40CDCAC4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E7A44F-627E-6312-9486-F220F935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00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3427EF-3F35-46F1-DC84-3216A5F3B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4559A3-38AF-51CF-E2DD-F90C45BA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5138E-9FA2-7002-3731-D7E4A859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53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DA1BA-98A8-3ED6-F510-C930F5BC8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44097-B195-8F8A-EB8D-5B4B02331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B1492-17DB-9C1F-C189-2C18C62A4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B98BD-7CF1-037A-8F22-CE0BD46A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D60D3-6440-5AB9-0986-A175179AF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E88AA-5ED8-4801-576A-8107781FD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77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D22B3-B19B-402D-0884-72D98C98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A69E56-30FB-DBC5-0B90-DB46C952C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5459E-2527-CC45-BAAD-818BD72D4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691E2-340F-D683-3C2F-A8A14AB38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70FB8-54B3-E924-62EA-E17CEE7C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E06E5-4F07-42B2-BB7D-19E434FD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8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E40B40-1135-F95D-4E9C-3B5DF8D4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9F9A6-E4C9-16FD-AD05-BCB72E382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2C344-26A1-36E4-A78C-23A21CC55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5DEDD-105C-493F-ABA8-6AF4E598FFE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C464C-B6B1-EC05-2636-3A0C69323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706C8-3B73-EC8E-651D-9BC5E5450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0383C-54C1-408F-8A77-DFA544B0A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48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C885201-88FD-D774-44A6-8782D26D1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3" y="2492698"/>
            <a:ext cx="11929834" cy="16978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6E8CDC-3E21-F88E-2055-EB29AE6E68B1}"/>
              </a:ext>
            </a:extLst>
          </p:cNvPr>
          <p:cNvSpPr txBox="1"/>
          <p:nvPr/>
        </p:nvSpPr>
        <p:spPr>
          <a:xfrm>
            <a:off x="3409335" y="7068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250006"/>
                </a:solidFill>
                <a:latin typeface="Abadi" panose="020F0502020204030204" pitchFamily="34" charset="0"/>
              </a:rPr>
              <a:t>Employment Rights Act 2025 – Roadmap</a:t>
            </a:r>
            <a:endParaRPr lang="en-GB" dirty="0">
              <a:solidFill>
                <a:srgbClr val="250006"/>
              </a:solidFill>
              <a:latin typeface="Abad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C0ED8A5-8DE2-38E1-822E-469EF00903ED}"/>
              </a:ext>
            </a:extLst>
          </p:cNvPr>
          <p:cNvSpPr txBox="1"/>
          <p:nvPr/>
        </p:nvSpPr>
        <p:spPr>
          <a:xfrm>
            <a:off x="163105" y="3817276"/>
            <a:ext cx="3873500" cy="2970044"/>
          </a:xfrm>
          <a:custGeom>
            <a:avLst/>
            <a:gdLst>
              <a:gd name="csX0" fmla="*/ 0 w 3873500"/>
              <a:gd name="csY0" fmla="*/ 0 h 2970044"/>
              <a:gd name="csX1" fmla="*/ 723053 w 3873500"/>
              <a:gd name="csY1" fmla="*/ 0 h 2970044"/>
              <a:gd name="csX2" fmla="*/ 1407372 w 3873500"/>
              <a:gd name="csY2" fmla="*/ 0 h 2970044"/>
              <a:gd name="csX3" fmla="*/ 2052955 w 3873500"/>
              <a:gd name="csY3" fmla="*/ 0 h 2970044"/>
              <a:gd name="csX4" fmla="*/ 2698538 w 3873500"/>
              <a:gd name="csY4" fmla="*/ 0 h 2970044"/>
              <a:gd name="csX5" fmla="*/ 3873500 w 3873500"/>
              <a:gd name="csY5" fmla="*/ 0 h 2970044"/>
              <a:gd name="csX6" fmla="*/ 3873500 w 3873500"/>
              <a:gd name="csY6" fmla="*/ 623709 h 2970044"/>
              <a:gd name="csX7" fmla="*/ 3873500 w 3873500"/>
              <a:gd name="csY7" fmla="*/ 1158317 h 2970044"/>
              <a:gd name="csX8" fmla="*/ 3873500 w 3873500"/>
              <a:gd name="csY8" fmla="*/ 1782026 h 2970044"/>
              <a:gd name="csX9" fmla="*/ 3873500 w 3873500"/>
              <a:gd name="csY9" fmla="*/ 2286934 h 2970044"/>
              <a:gd name="csX10" fmla="*/ 3873500 w 3873500"/>
              <a:gd name="csY10" fmla="*/ 2970044 h 2970044"/>
              <a:gd name="csX11" fmla="*/ 3305387 w 3873500"/>
              <a:gd name="csY11" fmla="*/ 2970044 h 2970044"/>
              <a:gd name="csX12" fmla="*/ 2582333 w 3873500"/>
              <a:gd name="csY12" fmla="*/ 2970044 h 2970044"/>
              <a:gd name="csX13" fmla="*/ 1975485 w 3873500"/>
              <a:gd name="csY13" fmla="*/ 2970044 h 2970044"/>
              <a:gd name="csX14" fmla="*/ 1252432 w 3873500"/>
              <a:gd name="csY14" fmla="*/ 2970044 h 2970044"/>
              <a:gd name="csX15" fmla="*/ 684318 w 3873500"/>
              <a:gd name="csY15" fmla="*/ 2970044 h 2970044"/>
              <a:gd name="csX16" fmla="*/ 0 w 3873500"/>
              <a:gd name="csY16" fmla="*/ 2970044 h 2970044"/>
              <a:gd name="csX17" fmla="*/ 0 w 3873500"/>
              <a:gd name="csY17" fmla="*/ 2465137 h 2970044"/>
              <a:gd name="csX18" fmla="*/ 0 w 3873500"/>
              <a:gd name="csY18" fmla="*/ 1960229 h 2970044"/>
              <a:gd name="csX19" fmla="*/ 0 w 3873500"/>
              <a:gd name="csY19" fmla="*/ 1455322 h 2970044"/>
              <a:gd name="csX20" fmla="*/ 0 w 3873500"/>
              <a:gd name="csY20" fmla="*/ 801912 h 2970044"/>
              <a:gd name="csX21" fmla="*/ 0 w 3873500"/>
              <a:gd name="csY21" fmla="*/ 0 h 29700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3873500" h="2970044" fill="none" extrusionOk="0">
                <a:moveTo>
                  <a:pt x="0" y="0"/>
                </a:moveTo>
                <a:cubicBezTo>
                  <a:pt x="345536" y="30402"/>
                  <a:pt x="503481" y="-27200"/>
                  <a:pt x="723053" y="0"/>
                </a:cubicBezTo>
                <a:cubicBezTo>
                  <a:pt x="942625" y="27200"/>
                  <a:pt x="1118963" y="-17801"/>
                  <a:pt x="1407372" y="0"/>
                </a:cubicBezTo>
                <a:cubicBezTo>
                  <a:pt x="1695781" y="17801"/>
                  <a:pt x="1790750" y="7345"/>
                  <a:pt x="2052955" y="0"/>
                </a:cubicBezTo>
                <a:cubicBezTo>
                  <a:pt x="2315160" y="-7345"/>
                  <a:pt x="2400802" y="19652"/>
                  <a:pt x="2698538" y="0"/>
                </a:cubicBezTo>
                <a:cubicBezTo>
                  <a:pt x="2996274" y="-19652"/>
                  <a:pt x="3495341" y="4009"/>
                  <a:pt x="3873500" y="0"/>
                </a:cubicBezTo>
                <a:cubicBezTo>
                  <a:pt x="3890846" y="169862"/>
                  <a:pt x="3844099" y="453194"/>
                  <a:pt x="3873500" y="623709"/>
                </a:cubicBezTo>
                <a:cubicBezTo>
                  <a:pt x="3902901" y="794224"/>
                  <a:pt x="3900008" y="1038483"/>
                  <a:pt x="3873500" y="1158317"/>
                </a:cubicBezTo>
                <a:cubicBezTo>
                  <a:pt x="3846992" y="1278151"/>
                  <a:pt x="3854690" y="1530314"/>
                  <a:pt x="3873500" y="1782026"/>
                </a:cubicBezTo>
                <a:cubicBezTo>
                  <a:pt x="3892310" y="2033738"/>
                  <a:pt x="3865008" y="2185221"/>
                  <a:pt x="3873500" y="2286934"/>
                </a:cubicBezTo>
                <a:cubicBezTo>
                  <a:pt x="3881992" y="2388647"/>
                  <a:pt x="3901768" y="2756491"/>
                  <a:pt x="3873500" y="2970044"/>
                </a:cubicBezTo>
                <a:cubicBezTo>
                  <a:pt x="3679256" y="2993087"/>
                  <a:pt x="3475157" y="2966451"/>
                  <a:pt x="3305387" y="2970044"/>
                </a:cubicBezTo>
                <a:cubicBezTo>
                  <a:pt x="3135617" y="2973637"/>
                  <a:pt x="2824697" y="2954018"/>
                  <a:pt x="2582333" y="2970044"/>
                </a:cubicBezTo>
                <a:cubicBezTo>
                  <a:pt x="2339969" y="2986070"/>
                  <a:pt x="2278763" y="2965690"/>
                  <a:pt x="1975485" y="2970044"/>
                </a:cubicBezTo>
                <a:cubicBezTo>
                  <a:pt x="1672207" y="2974398"/>
                  <a:pt x="1411575" y="2939862"/>
                  <a:pt x="1252432" y="2970044"/>
                </a:cubicBezTo>
                <a:cubicBezTo>
                  <a:pt x="1093289" y="3000226"/>
                  <a:pt x="898015" y="2965181"/>
                  <a:pt x="684318" y="2970044"/>
                </a:cubicBezTo>
                <a:cubicBezTo>
                  <a:pt x="470621" y="2974907"/>
                  <a:pt x="250940" y="2985304"/>
                  <a:pt x="0" y="2970044"/>
                </a:cubicBezTo>
                <a:cubicBezTo>
                  <a:pt x="16419" y="2824989"/>
                  <a:pt x="21920" y="2618575"/>
                  <a:pt x="0" y="2465137"/>
                </a:cubicBezTo>
                <a:cubicBezTo>
                  <a:pt x="-21920" y="2311699"/>
                  <a:pt x="-13102" y="2151860"/>
                  <a:pt x="0" y="1960229"/>
                </a:cubicBezTo>
                <a:cubicBezTo>
                  <a:pt x="13102" y="1768598"/>
                  <a:pt x="568" y="1564524"/>
                  <a:pt x="0" y="1455322"/>
                </a:cubicBezTo>
                <a:cubicBezTo>
                  <a:pt x="-568" y="1346120"/>
                  <a:pt x="22403" y="998338"/>
                  <a:pt x="0" y="801912"/>
                </a:cubicBezTo>
                <a:cubicBezTo>
                  <a:pt x="-22403" y="605486"/>
                  <a:pt x="15306" y="235230"/>
                  <a:pt x="0" y="0"/>
                </a:cubicBezTo>
                <a:close/>
              </a:path>
              <a:path w="3873500" h="2970044" stroke="0" extrusionOk="0">
                <a:moveTo>
                  <a:pt x="0" y="0"/>
                </a:moveTo>
                <a:cubicBezTo>
                  <a:pt x="244358" y="10953"/>
                  <a:pt x="358985" y="-11056"/>
                  <a:pt x="606848" y="0"/>
                </a:cubicBezTo>
                <a:cubicBezTo>
                  <a:pt x="854711" y="11056"/>
                  <a:pt x="983617" y="12560"/>
                  <a:pt x="1136227" y="0"/>
                </a:cubicBezTo>
                <a:cubicBezTo>
                  <a:pt x="1288837" y="-12560"/>
                  <a:pt x="1647507" y="-26483"/>
                  <a:pt x="1859280" y="0"/>
                </a:cubicBezTo>
                <a:cubicBezTo>
                  <a:pt x="2071053" y="26483"/>
                  <a:pt x="2338876" y="-21054"/>
                  <a:pt x="2466128" y="0"/>
                </a:cubicBezTo>
                <a:cubicBezTo>
                  <a:pt x="2593380" y="21054"/>
                  <a:pt x="2814595" y="16383"/>
                  <a:pt x="3072977" y="0"/>
                </a:cubicBezTo>
                <a:cubicBezTo>
                  <a:pt x="3331359" y="-16383"/>
                  <a:pt x="3496517" y="2554"/>
                  <a:pt x="3873500" y="0"/>
                </a:cubicBezTo>
                <a:cubicBezTo>
                  <a:pt x="3880203" y="110172"/>
                  <a:pt x="3855895" y="308905"/>
                  <a:pt x="3873500" y="534608"/>
                </a:cubicBezTo>
                <a:cubicBezTo>
                  <a:pt x="3891105" y="760311"/>
                  <a:pt x="3849987" y="957110"/>
                  <a:pt x="3873500" y="1128617"/>
                </a:cubicBezTo>
                <a:cubicBezTo>
                  <a:pt x="3897013" y="1300124"/>
                  <a:pt x="3848460" y="1529417"/>
                  <a:pt x="3873500" y="1663225"/>
                </a:cubicBezTo>
                <a:cubicBezTo>
                  <a:pt x="3898540" y="1797033"/>
                  <a:pt x="3896181" y="1989445"/>
                  <a:pt x="3873500" y="2197833"/>
                </a:cubicBezTo>
                <a:cubicBezTo>
                  <a:pt x="3850819" y="2406221"/>
                  <a:pt x="3890220" y="2653673"/>
                  <a:pt x="3873500" y="2970044"/>
                </a:cubicBezTo>
                <a:cubicBezTo>
                  <a:pt x="3562042" y="2946059"/>
                  <a:pt x="3420313" y="2987767"/>
                  <a:pt x="3189182" y="2970044"/>
                </a:cubicBezTo>
                <a:cubicBezTo>
                  <a:pt x="2958051" y="2952321"/>
                  <a:pt x="2674871" y="2976728"/>
                  <a:pt x="2466128" y="2970044"/>
                </a:cubicBezTo>
                <a:cubicBezTo>
                  <a:pt x="2257385" y="2963360"/>
                  <a:pt x="1949186" y="2965971"/>
                  <a:pt x="1743075" y="2970044"/>
                </a:cubicBezTo>
                <a:cubicBezTo>
                  <a:pt x="1536964" y="2974117"/>
                  <a:pt x="1336929" y="2955997"/>
                  <a:pt x="1174962" y="2970044"/>
                </a:cubicBezTo>
                <a:cubicBezTo>
                  <a:pt x="1012995" y="2984091"/>
                  <a:pt x="253017" y="2973019"/>
                  <a:pt x="0" y="2970044"/>
                </a:cubicBezTo>
                <a:cubicBezTo>
                  <a:pt x="-7444" y="2784574"/>
                  <a:pt x="22013" y="2598310"/>
                  <a:pt x="0" y="2316634"/>
                </a:cubicBezTo>
                <a:cubicBezTo>
                  <a:pt x="-22013" y="2034958"/>
                  <a:pt x="-8565" y="1952064"/>
                  <a:pt x="0" y="1811727"/>
                </a:cubicBezTo>
                <a:cubicBezTo>
                  <a:pt x="8565" y="1671390"/>
                  <a:pt x="21277" y="1523433"/>
                  <a:pt x="0" y="1277119"/>
                </a:cubicBezTo>
                <a:cubicBezTo>
                  <a:pt x="-21277" y="1030805"/>
                  <a:pt x="-7571" y="875916"/>
                  <a:pt x="0" y="742511"/>
                </a:cubicBezTo>
                <a:cubicBezTo>
                  <a:pt x="7571" y="609106"/>
                  <a:pt x="17257" y="168308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SSP (Statutory Sick Pay)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payable from day one of absence / lower earnings limit removed.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Paternity and Parental leave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paternity leave becomes a day one right and can be taken after shared parental leave / unpaid parental leave becomes a day one right / Fathers and partners can take up to 52 weeks unpaid bereaved partners paternity leave if the mother or primary adopter is deceased.</a:t>
            </a:r>
          </a:p>
          <a:p>
            <a:endParaRPr lang="en-GB" sz="85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Redundancy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protective award increases from 90 days to 180 days pay for failure to consult.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Increase in national </a:t>
            </a:r>
            <a:r>
              <a:rPr lang="en-GB" sz="850" b="1">
                <a:solidFill>
                  <a:schemeClr val="bg1"/>
                </a:solidFill>
                <a:latin typeface="Abadi" panose="020B0604020104020204" pitchFamily="34" charset="0"/>
              </a:rPr>
              <a:t>minimum wage. 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Whistleblowing protections for sexual harassment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sexual harassment will become a ‘qualified disclosure’. This will mean protection from detriment and unfair dismissal for whistleblowers making a sexual harassment disclosure.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Trade union recognition </a:t>
            </a:r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–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will be simplified (updated Code of Practice expected to come into force in October 2026.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Holiday records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employers must keep records of annual leave and holiday pay for a minimum of 6 years from the date it was recorded.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FB94C2F-A8A5-E886-4B1D-B7E340641BC1}"/>
              </a:ext>
            </a:extLst>
          </p:cNvPr>
          <p:cNvCxnSpPr>
            <a:cxnSpLocks/>
          </p:cNvCxnSpPr>
          <p:nvPr/>
        </p:nvCxnSpPr>
        <p:spPr>
          <a:xfrm>
            <a:off x="1992918" y="3597429"/>
            <a:ext cx="0" cy="188364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0E2307B1-A899-43DA-E81F-1AE3E0956C1A}"/>
              </a:ext>
            </a:extLst>
          </p:cNvPr>
          <p:cNvCxnSpPr>
            <a:cxnSpLocks/>
          </p:cNvCxnSpPr>
          <p:nvPr/>
        </p:nvCxnSpPr>
        <p:spPr>
          <a:xfrm flipV="1">
            <a:off x="932670" y="2708459"/>
            <a:ext cx="0" cy="360013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69B387E-506A-4B02-75B5-09F1B8DB386E}"/>
              </a:ext>
            </a:extLst>
          </p:cNvPr>
          <p:cNvSpPr txBox="1"/>
          <p:nvPr/>
        </p:nvSpPr>
        <p:spPr>
          <a:xfrm>
            <a:off x="142060" y="1402183"/>
            <a:ext cx="1957795" cy="1269578"/>
          </a:xfrm>
          <a:custGeom>
            <a:avLst/>
            <a:gdLst>
              <a:gd name="csX0" fmla="*/ 0 w 1957795"/>
              <a:gd name="csY0" fmla="*/ 0 h 1269578"/>
              <a:gd name="csX1" fmla="*/ 633020 w 1957795"/>
              <a:gd name="csY1" fmla="*/ 0 h 1269578"/>
              <a:gd name="csX2" fmla="*/ 1285619 w 1957795"/>
              <a:gd name="csY2" fmla="*/ 0 h 1269578"/>
              <a:gd name="csX3" fmla="*/ 1957795 w 1957795"/>
              <a:gd name="csY3" fmla="*/ 0 h 1269578"/>
              <a:gd name="csX4" fmla="*/ 1957795 w 1957795"/>
              <a:gd name="csY4" fmla="*/ 634789 h 1269578"/>
              <a:gd name="csX5" fmla="*/ 1957795 w 1957795"/>
              <a:gd name="csY5" fmla="*/ 1269578 h 1269578"/>
              <a:gd name="csX6" fmla="*/ 1305197 w 1957795"/>
              <a:gd name="csY6" fmla="*/ 1269578 h 1269578"/>
              <a:gd name="csX7" fmla="*/ 691754 w 1957795"/>
              <a:gd name="csY7" fmla="*/ 1269578 h 1269578"/>
              <a:gd name="csX8" fmla="*/ 0 w 1957795"/>
              <a:gd name="csY8" fmla="*/ 1269578 h 1269578"/>
              <a:gd name="csX9" fmla="*/ 0 w 1957795"/>
              <a:gd name="csY9" fmla="*/ 647485 h 1269578"/>
              <a:gd name="csX10" fmla="*/ 0 w 1957795"/>
              <a:gd name="csY10" fmla="*/ 0 h 126957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1957795" h="1269578" fill="none" extrusionOk="0">
                <a:moveTo>
                  <a:pt x="0" y="0"/>
                </a:moveTo>
                <a:cubicBezTo>
                  <a:pt x="144389" y="21013"/>
                  <a:pt x="481008" y="-23414"/>
                  <a:pt x="633020" y="0"/>
                </a:cubicBezTo>
                <a:cubicBezTo>
                  <a:pt x="785032" y="23414"/>
                  <a:pt x="1063787" y="10693"/>
                  <a:pt x="1285619" y="0"/>
                </a:cubicBezTo>
                <a:cubicBezTo>
                  <a:pt x="1507451" y="-10693"/>
                  <a:pt x="1651153" y="7234"/>
                  <a:pt x="1957795" y="0"/>
                </a:cubicBezTo>
                <a:cubicBezTo>
                  <a:pt x="1959537" y="221796"/>
                  <a:pt x="1936557" y="352101"/>
                  <a:pt x="1957795" y="634789"/>
                </a:cubicBezTo>
                <a:cubicBezTo>
                  <a:pt x="1979033" y="917477"/>
                  <a:pt x="1945781" y="1052427"/>
                  <a:pt x="1957795" y="1269578"/>
                </a:cubicBezTo>
                <a:cubicBezTo>
                  <a:pt x="1712302" y="1252572"/>
                  <a:pt x="1553134" y="1287689"/>
                  <a:pt x="1305197" y="1269578"/>
                </a:cubicBezTo>
                <a:cubicBezTo>
                  <a:pt x="1057260" y="1251467"/>
                  <a:pt x="823810" y="1254020"/>
                  <a:pt x="691754" y="1269578"/>
                </a:cubicBezTo>
                <a:cubicBezTo>
                  <a:pt x="559698" y="1285136"/>
                  <a:pt x="212826" y="1239202"/>
                  <a:pt x="0" y="1269578"/>
                </a:cubicBezTo>
                <a:cubicBezTo>
                  <a:pt x="23358" y="1044715"/>
                  <a:pt x="29125" y="883051"/>
                  <a:pt x="0" y="647485"/>
                </a:cubicBezTo>
                <a:cubicBezTo>
                  <a:pt x="-29125" y="411919"/>
                  <a:pt x="-22625" y="134202"/>
                  <a:pt x="0" y="0"/>
                </a:cubicBezTo>
                <a:close/>
              </a:path>
              <a:path w="1957795" h="1269578" stroke="0" extrusionOk="0">
                <a:moveTo>
                  <a:pt x="0" y="0"/>
                </a:moveTo>
                <a:cubicBezTo>
                  <a:pt x="186259" y="-23788"/>
                  <a:pt x="464975" y="-8102"/>
                  <a:pt x="633020" y="0"/>
                </a:cubicBezTo>
                <a:cubicBezTo>
                  <a:pt x="801065" y="8102"/>
                  <a:pt x="961953" y="16365"/>
                  <a:pt x="1226885" y="0"/>
                </a:cubicBezTo>
                <a:cubicBezTo>
                  <a:pt x="1491818" y="-16365"/>
                  <a:pt x="1775220" y="-6893"/>
                  <a:pt x="1957795" y="0"/>
                </a:cubicBezTo>
                <a:cubicBezTo>
                  <a:pt x="1936877" y="257921"/>
                  <a:pt x="1963667" y="325225"/>
                  <a:pt x="1957795" y="622093"/>
                </a:cubicBezTo>
                <a:cubicBezTo>
                  <a:pt x="1951923" y="918961"/>
                  <a:pt x="1935132" y="1044810"/>
                  <a:pt x="1957795" y="1269578"/>
                </a:cubicBezTo>
                <a:cubicBezTo>
                  <a:pt x="1815029" y="1240734"/>
                  <a:pt x="1537404" y="1262145"/>
                  <a:pt x="1344353" y="1269578"/>
                </a:cubicBezTo>
                <a:cubicBezTo>
                  <a:pt x="1151302" y="1277011"/>
                  <a:pt x="934248" y="1252229"/>
                  <a:pt x="730910" y="1269578"/>
                </a:cubicBezTo>
                <a:cubicBezTo>
                  <a:pt x="527572" y="1286927"/>
                  <a:pt x="201838" y="1291392"/>
                  <a:pt x="0" y="1269578"/>
                </a:cubicBezTo>
                <a:cubicBezTo>
                  <a:pt x="-17929" y="1007937"/>
                  <a:pt x="-2945" y="882849"/>
                  <a:pt x="0" y="672876"/>
                </a:cubicBezTo>
                <a:cubicBezTo>
                  <a:pt x="2945" y="462903"/>
                  <a:pt x="-20915" y="168826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Strike notice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reduction of notice from 14 days to  days / minimum service levels for strikes removed / ballot papers no longer need detailed information about industrial dispute or timescales / taking part in lawful industrial action will be automatically protected from unfair dismissal.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A11F7-E46F-242B-7E15-365182688C91}"/>
              </a:ext>
            </a:extLst>
          </p:cNvPr>
          <p:cNvSpPr txBox="1"/>
          <p:nvPr/>
        </p:nvSpPr>
        <p:spPr>
          <a:xfrm>
            <a:off x="2177020" y="853342"/>
            <a:ext cx="1786344" cy="746358"/>
          </a:xfrm>
          <a:custGeom>
            <a:avLst/>
            <a:gdLst>
              <a:gd name="csX0" fmla="*/ 0 w 1786344"/>
              <a:gd name="csY0" fmla="*/ 0 h 746358"/>
              <a:gd name="csX1" fmla="*/ 577585 w 1786344"/>
              <a:gd name="csY1" fmla="*/ 0 h 746358"/>
              <a:gd name="csX2" fmla="*/ 1173033 w 1786344"/>
              <a:gd name="csY2" fmla="*/ 0 h 746358"/>
              <a:gd name="csX3" fmla="*/ 1786344 w 1786344"/>
              <a:gd name="csY3" fmla="*/ 0 h 746358"/>
              <a:gd name="csX4" fmla="*/ 1786344 w 1786344"/>
              <a:gd name="csY4" fmla="*/ 373179 h 746358"/>
              <a:gd name="csX5" fmla="*/ 1786344 w 1786344"/>
              <a:gd name="csY5" fmla="*/ 746358 h 746358"/>
              <a:gd name="csX6" fmla="*/ 1190896 w 1786344"/>
              <a:gd name="csY6" fmla="*/ 746358 h 746358"/>
              <a:gd name="csX7" fmla="*/ 631175 w 1786344"/>
              <a:gd name="csY7" fmla="*/ 746358 h 746358"/>
              <a:gd name="csX8" fmla="*/ 0 w 1786344"/>
              <a:gd name="csY8" fmla="*/ 746358 h 746358"/>
              <a:gd name="csX9" fmla="*/ 0 w 1786344"/>
              <a:gd name="csY9" fmla="*/ 380643 h 746358"/>
              <a:gd name="csX10" fmla="*/ 0 w 1786344"/>
              <a:gd name="csY10" fmla="*/ 0 h 7463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1786344" h="746358" fill="none" extrusionOk="0">
                <a:moveTo>
                  <a:pt x="0" y="0"/>
                </a:moveTo>
                <a:cubicBezTo>
                  <a:pt x="236740" y="-2161"/>
                  <a:pt x="318977" y="2571"/>
                  <a:pt x="577585" y="0"/>
                </a:cubicBezTo>
                <a:cubicBezTo>
                  <a:pt x="836193" y="-2571"/>
                  <a:pt x="1029645" y="29320"/>
                  <a:pt x="1173033" y="0"/>
                </a:cubicBezTo>
                <a:cubicBezTo>
                  <a:pt x="1316421" y="-29320"/>
                  <a:pt x="1497770" y="-17451"/>
                  <a:pt x="1786344" y="0"/>
                </a:cubicBezTo>
                <a:cubicBezTo>
                  <a:pt x="1803180" y="107973"/>
                  <a:pt x="1768695" y="269862"/>
                  <a:pt x="1786344" y="373179"/>
                </a:cubicBezTo>
                <a:cubicBezTo>
                  <a:pt x="1803993" y="476496"/>
                  <a:pt x="1774374" y="563305"/>
                  <a:pt x="1786344" y="746358"/>
                </a:cubicBezTo>
                <a:cubicBezTo>
                  <a:pt x="1638912" y="754924"/>
                  <a:pt x="1346583" y="763910"/>
                  <a:pt x="1190896" y="746358"/>
                </a:cubicBezTo>
                <a:cubicBezTo>
                  <a:pt x="1035209" y="728806"/>
                  <a:pt x="753108" y="766543"/>
                  <a:pt x="631175" y="746358"/>
                </a:cubicBezTo>
                <a:cubicBezTo>
                  <a:pt x="509242" y="726173"/>
                  <a:pt x="183539" y="751236"/>
                  <a:pt x="0" y="746358"/>
                </a:cubicBezTo>
                <a:cubicBezTo>
                  <a:pt x="3555" y="671846"/>
                  <a:pt x="1418" y="490393"/>
                  <a:pt x="0" y="380643"/>
                </a:cubicBezTo>
                <a:cubicBezTo>
                  <a:pt x="-1418" y="270894"/>
                  <a:pt x="4231" y="131990"/>
                  <a:pt x="0" y="0"/>
                </a:cubicBezTo>
                <a:close/>
              </a:path>
              <a:path w="1786344" h="746358" stroke="0" extrusionOk="0">
                <a:moveTo>
                  <a:pt x="0" y="0"/>
                </a:moveTo>
                <a:cubicBezTo>
                  <a:pt x="273362" y="-8326"/>
                  <a:pt x="405571" y="19166"/>
                  <a:pt x="577585" y="0"/>
                </a:cubicBezTo>
                <a:cubicBezTo>
                  <a:pt x="749599" y="-19166"/>
                  <a:pt x="943068" y="4679"/>
                  <a:pt x="1119442" y="0"/>
                </a:cubicBezTo>
                <a:cubicBezTo>
                  <a:pt x="1295816" y="-4679"/>
                  <a:pt x="1620553" y="-4245"/>
                  <a:pt x="1786344" y="0"/>
                </a:cubicBezTo>
                <a:cubicBezTo>
                  <a:pt x="1793695" y="128827"/>
                  <a:pt x="1795962" y="252923"/>
                  <a:pt x="1786344" y="365715"/>
                </a:cubicBezTo>
                <a:cubicBezTo>
                  <a:pt x="1776726" y="478508"/>
                  <a:pt x="1798102" y="572482"/>
                  <a:pt x="1786344" y="746358"/>
                </a:cubicBezTo>
                <a:cubicBezTo>
                  <a:pt x="1671064" y="747818"/>
                  <a:pt x="1341892" y="767298"/>
                  <a:pt x="1226623" y="746358"/>
                </a:cubicBezTo>
                <a:cubicBezTo>
                  <a:pt x="1111354" y="725418"/>
                  <a:pt x="946172" y="758696"/>
                  <a:pt x="666902" y="746358"/>
                </a:cubicBezTo>
                <a:cubicBezTo>
                  <a:pt x="387632" y="734020"/>
                  <a:pt x="309872" y="756194"/>
                  <a:pt x="0" y="746358"/>
                </a:cubicBezTo>
                <a:cubicBezTo>
                  <a:pt x="-2208" y="663283"/>
                  <a:pt x="-12312" y="521908"/>
                  <a:pt x="0" y="395570"/>
                </a:cubicBezTo>
                <a:cubicBezTo>
                  <a:pt x="12312" y="269232"/>
                  <a:pt x="13483" y="90078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Unfair dismissal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those employed from this date will have unfair dismissal protection from January 2027 (6 months service).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D51E2E0-2CBD-7693-0127-C8FB6C07F589}"/>
              </a:ext>
            </a:extLst>
          </p:cNvPr>
          <p:cNvCxnSpPr>
            <a:cxnSpLocks/>
          </p:cNvCxnSpPr>
          <p:nvPr/>
        </p:nvCxnSpPr>
        <p:spPr>
          <a:xfrm flipV="1">
            <a:off x="2918004" y="1663881"/>
            <a:ext cx="0" cy="1192004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F00FFDC-9269-6660-D5CE-AA1B40E7F7F8}"/>
              </a:ext>
            </a:extLst>
          </p:cNvPr>
          <p:cNvCxnSpPr>
            <a:cxnSpLocks/>
          </p:cNvCxnSpPr>
          <p:nvPr/>
        </p:nvCxnSpPr>
        <p:spPr>
          <a:xfrm flipV="1">
            <a:off x="4538980" y="2855885"/>
            <a:ext cx="0" cy="167003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B0BDFA8-55F2-39C1-0D88-D04F4E7AAD21}"/>
              </a:ext>
            </a:extLst>
          </p:cNvPr>
          <p:cNvSpPr txBox="1"/>
          <p:nvPr/>
        </p:nvSpPr>
        <p:spPr>
          <a:xfrm>
            <a:off x="3740228" y="1676974"/>
            <a:ext cx="1621787" cy="1138773"/>
          </a:xfrm>
          <a:custGeom>
            <a:avLst/>
            <a:gdLst>
              <a:gd name="csX0" fmla="*/ 0 w 1621787"/>
              <a:gd name="csY0" fmla="*/ 0 h 1138773"/>
              <a:gd name="csX1" fmla="*/ 524378 w 1621787"/>
              <a:gd name="csY1" fmla="*/ 0 h 1138773"/>
              <a:gd name="csX2" fmla="*/ 1064973 w 1621787"/>
              <a:gd name="csY2" fmla="*/ 0 h 1138773"/>
              <a:gd name="csX3" fmla="*/ 1621787 w 1621787"/>
              <a:gd name="csY3" fmla="*/ 0 h 1138773"/>
              <a:gd name="csX4" fmla="*/ 1621787 w 1621787"/>
              <a:gd name="csY4" fmla="*/ 569387 h 1138773"/>
              <a:gd name="csX5" fmla="*/ 1621787 w 1621787"/>
              <a:gd name="csY5" fmla="*/ 1138773 h 1138773"/>
              <a:gd name="csX6" fmla="*/ 1081191 w 1621787"/>
              <a:gd name="csY6" fmla="*/ 1138773 h 1138773"/>
              <a:gd name="csX7" fmla="*/ 573031 w 1621787"/>
              <a:gd name="csY7" fmla="*/ 1138773 h 1138773"/>
              <a:gd name="csX8" fmla="*/ 0 w 1621787"/>
              <a:gd name="csY8" fmla="*/ 1138773 h 1138773"/>
              <a:gd name="csX9" fmla="*/ 0 w 1621787"/>
              <a:gd name="csY9" fmla="*/ 580774 h 1138773"/>
              <a:gd name="csX10" fmla="*/ 0 w 1621787"/>
              <a:gd name="csY10" fmla="*/ 0 h 11387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1621787" h="1138773" fill="none" extrusionOk="0">
                <a:moveTo>
                  <a:pt x="0" y="0"/>
                </a:moveTo>
                <a:cubicBezTo>
                  <a:pt x="116000" y="22638"/>
                  <a:pt x="288769" y="10512"/>
                  <a:pt x="524378" y="0"/>
                </a:cubicBezTo>
                <a:cubicBezTo>
                  <a:pt x="759987" y="-10512"/>
                  <a:pt x="950036" y="4931"/>
                  <a:pt x="1064973" y="0"/>
                </a:cubicBezTo>
                <a:cubicBezTo>
                  <a:pt x="1179911" y="-4931"/>
                  <a:pt x="1480657" y="-10125"/>
                  <a:pt x="1621787" y="0"/>
                </a:cubicBezTo>
                <a:cubicBezTo>
                  <a:pt x="1623088" y="225434"/>
                  <a:pt x="1601104" y="432772"/>
                  <a:pt x="1621787" y="569387"/>
                </a:cubicBezTo>
                <a:cubicBezTo>
                  <a:pt x="1642470" y="706002"/>
                  <a:pt x="1612622" y="1010041"/>
                  <a:pt x="1621787" y="1138773"/>
                </a:cubicBezTo>
                <a:cubicBezTo>
                  <a:pt x="1437949" y="1129795"/>
                  <a:pt x="1304955" y="1119210"/>
                  <a:pt x="1081191" y="1138773"/>
                </a:cubicBezTo>
                <a:cubicBezTo>
                  <a:pt x="857427" y="1158336"/>
                  <a:pt x="767196" y="1154420"/>
                  <a:pt x="573031" y="1138773"/>
                </a:cubicBezTo>
                <a:cubicBezTo>
                  <a:pt x="378866" y="1123126"/>
                  <a:pt x="261056" y="1120995"/>
                  <a:pt x="0" y="1138773"/>
                </a:cubicBezTo>
                <a:cubicBezTo>
                  <a:pt x="19594" y="924360"/>
                  <a:pt x="2350" y="765640"/>
                  <a:pt x="0" y="580774"/>
                </a:cubicBezTo>
                <a:cubicBezTo>
                  <a:pt x="-2350" y="395908"/>
                  <a:pt x="-4992" y="259238"/>
                  <a:pt x="0" y="0"/>
                </a:cubicBezTo>
                <a:close/>
              </a:path>
              <a:path w="1621787" h="1138773" stroke="0" extrusionOk="0">
                <a:moveTo>
                  <a:pt x="0" y="0"/>
                </a:moveTo>
                <a:cubicBezTo>
                  <a:pt x="193014" y="-7868"/>
                  <a:pt x="314968" y="18093"/>
                  <a:pt x="524378" y="0"/>
                </a:cubicBezTo>
                <a:cubicBezTo>
                  <a:pt x="733788" y="-18093"/>
                  <a:pt x="840775" y="-8525"/>
                  <a:pt x="1016320" y="0"/>
                </a:cubicBezTo>
                <a:cubicBezTo>
                  <a:pt x="1191865" y="8525"/>
                  <a:pt x="1344904" y="16132"/>
                  <a:pt x="1621787" y="0"/>
                </a:cubicBezTo>
                <a:cubicBezTo>
                  <a:pt x="1617655" y="166198"/>
                  <a:pt x="1633537" y="445208"/>
                  <a:pt x="1621787" y="557999"/>
                </a:cubicBezTo>
                <a:cubicBezTo>
                  <a:pt x="1610037" y="670790"/>
                  <a:pt x="1629080" y="1019325"/>
                  <a:pt x="1621787" y="1138773"/>
                </a:cubicBezTo>
                <a:cubicBezTo>
                  <a:pt x="1434636" y="1141404"/>
                  <a:pt x="1251978" y="1123134"/>
                  <a:pt x="1113627" y="1138773"/>
                </a:cubicBezTo>
                <a:cubicBezTo>
                  <a:pt x="975276" y="1154412"/>
                  <a:pt x="778872" y="1123534"/>
                  <a:pt x="605467" y="1138773"/>
                </a:cubicBezTo>
                <a:cubicBezTo>
                  <a:pt x="432062" y="1154012"/>
                  <a:pt x="181986" y="1144653"/>
                  <a:pt x="0" y="1138773"/>
                </a:cubicBezTo>
                <a:cubicBezTo>
                  <a:pt x="-20603" y="908337"/>
                  <a:pt x="4025" y="786919"/>
                  <a:pt x="0" y="603550"/>
                </a:cubicBezTo>
                <a:cubicBezTo>
                  <a:pt x="-4025" y="420181"/>
                  <a:pt x="-4569" y="220652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Trade union ballots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trade union members will be able to vote electronically / the requirement for a 50% turnout for industrial action ballots will be removed (originally expected in April 2026).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C67242A-B734-08E6-BF03-FAB410414526}"/>
              </a:ext>
            </a:extLst>
          </p:cNvPr>
          <p:cNvSpPr txBox="1"/>
          <p:nvPr/>
        </p:nvSpPr>
        <p:spPr>
          <a:xfrm>
            <a:off x="4179210" y="3849901"/>
            <a:ext cx="5475514" cy="2970044"/>
          </a:xfrm>
          <a:custGeom>
            <a:avLst/>
            <a:gdLst>
              <a:gd name="csX0" fmla="*/ 0 w 5475514"/>
              <a:gd name="csY0" fmla="*/ 0 h 2970044"/>
              <a:gd name="csX1" fmla="*/ 739194 w 5475514"/>
              <a:gd name="csY1" fmla="*/ 0 h 2970044"/>
              <a:gd name="csX2" fmla="*/ 1259368 w 5475514"/>
              <a:gd name="csY2" fmla="*/ 0 h 2970044"/>
              <a:gd name="csX3" fmla="*/ 1889052 w 5475514"/>
              <a:gd name="csY3" fmla="*/ 0 h 2970044"/>
              <a:gd name="csX4" fmla="*/ 2683002 w 5475514"/>
              <a:gd name="csY4" fmla="*/ 0 h 2970044"/>
              <a:gd name="csX5" fmla="*/ 3367441 w 5475514"/>
              <a:gd name="csY5" fmla="*/ 0 h 2970044"/>
              <a:gd name="csX6" fmla="*/ 4106636 w 5475514"/>
              <a:gd name="csY6" fmla="*/ 0 h 2970044"/>
              <a:gd name="csX7" fmla="*/ 4736320 w 5475514"/>
              <a:gd name="csY7" fmla="*/ 0 h 2970044"/>
              <a:gd name="csX8" fmla="*/ 5475514 w 5475514"/>
              <a:gd name="csY8" fmla="*/ 0 h 2970044"/>
              <a:gd name="csX9" fmla="*/ 5475514 w 5475514"/>
              <a:gd name="csY9" fmla="*/ 653410 h 2970044"/>
              <a:gd name="csX10" fmla="*/ 5475514 w 5475514"/>
              <a:gd name="csY10" fmla="*/ 1188018 h 2970044"/>
              <a:gd name="csX11" fmla="*/ 5475514 w 5475514"/>
              <a:gd name="csY11" fmla="*/ 1692925 h 2970044"/>
              <a:gd name="csX12" fmla="*/ 5475514 w 5475514"/>
              <a:gd name="csY12" fmla="*/ 2227533 h 2970044"/>
              <a:gd name="csX13" fmla="*/ 5475514 w 5475514"/>
              <a:gd name="csY13" fmla="*/ 2970044 h 2970044"/>
              <a:gd name="csX14" fmla="*/ 4791075 w 5475514"/>
              <a:gd name="csY14" fmla="*/ 2970044 h 2970044"/>
              <a:gd name="csX15" fmla="*/ 4106636 w 5475514"/>
              <a:gd name="csY15" fmla="*/ 2970044 h 2970044"/>
              <a:gd name="csX16" fmla="*/ 3531707 w 5475514"/>
              <a:gd name="csY16" fmla="*/ 2970044 h 2970044"/>
              <a:gd name="csX17" fmla="*/ 2847267 w 5475514"/>
              <a:gd name="csY17" fmla="*/ 2970044 h 2970044"/>
              <a:gd name="csX18" fmla="*/ 2162828 w 5475514"/>
              <a:gd name="csY18" fmla="*/ 2970044 h 2970044"/>
              <a:gd name="csX19" fmla="*/ 1478389 w 5475514"/>
              <a:gd name="csY19" fmla="*/ 2970044 h 2970044"/>
              <a:gd name="csX20" fmla="*/ 793950 w 5475514"/>
              <a:gd name="csY20" fmla="*/ 2970044 h 2970044"/>
              <a:gd name="csX21" fmla="*/ 0 w 5475514"/>
              <a:gd name="csY21" fmla="*/ 2970044 h 2970044"/>
              <a:gd name="csX22" fmla="*/ 0 w 5475514"/>
              <a:gd name="csY22" fmla="*/ 2346335 h 2970044"/>
              <a:gd name="csX23" fmla="*/ 0 w 5475514"/>
              <a:gd name="csY23" fmla="*/ 1722626 h 2970044"/>
              <a:gd name="csX24" fmla="*/ 0 w 5475514"/>
              <a:gd name="csY24" fmla="*/ 1098916 h 2970044"/>
              <a:gd name="csX25" fmla="*/ 0 w 5475514"/>
              <a:gd name="csY25" fmla="*/ 0 h 29700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5475514" h="2970044" fill="none" extrusionOk="0">
                <a:moveTo>
                  <a:pt x="0" y="0"/>
                </a:moveTo>
                <a:cubicBezTo>
                  <a:pt x="319061" y="2474"/>
                  <a:pt x="563520" y="-24572"/>
                  <a:pt x="739194" y="0"/>
                </a:cubicBezTo>
                <a:cubicBezTo>
                  <a:pt x="914868" y="24572"/>
                  <a:pt x="1147774" y="1977"/>
                  <a:pt x="1259368" y="0"/>
                </a:cubicBezTo>
                <a:cubicBezTo>
                  <a:pt x="1370962" y="-1977"/>
                  <a:pt x="1577859" y="12361"/>
                  <a:pt x="1889052" y="0"/>
                </a:cubicBezTo>
                <a:cubicBezTo>
                  <a:pt x="2200245" y="-12361"/>
                  <a:pt x="2386861" y="2180"/>
                  <a:pt x="2683002" y="0"/>
                </a:cubicBezTo>
                <a:cubicBezTo>
                  <a:pt x="2979143" y="-2180"/>
                  <a:pt x="3072331" y="-25391"/>
                  <a:pt x="3367441" y="0"/>
                </a:cubicBezTo>
                <a:cubicBezTo>
                  <a:pt x="3662551" y="25391"/>
                  <a:pt x="3762781" y="-35129"/>
                  <a:pt x="4106636" y="0"/>
                </a:cubicBezTo>
                <a:cubicBezTo>
                  <a:pt x="4450492" y="35129"/>
                  <a:pt x="4516797" y="11449"/>
                  <a:pt x="4736320" y="0"/>
                </a:cubicBezTo>
                <a:cubicBezTo>
                  <a:pt x="4955843" y="-11449"/>
                  <a:pt x="5254719" y="-34976"/>
                  <a:pt x="5475514" y="0"/>
                </a:cubicBezTo>
                <a:cubicBezTo>
                  <a:pt x="5460838" y="309330"/>
                  <a:pt x="5494606" y="349584"/>
                  <a:pt x="5475514" y="653410"/>
                </a:cubicBezTo>
                <a:cubicBezTo>
                  <a:pt x="5456423" y="957236"/>
                  <a:pt x="5483697" y="980689"/>
                  <a:pt x="5475514" y="1188018"/>
                </a:cubicBezTo>
                <a:cubicBezTo>
                  <a:pt x="5467331" y="1395347"/>
                  <a:pt x="5478439" y="1581405"/>
                  <a:pt x="5475514" y="1692925"/>
                </a:cubicBezTo>
                <a:cubicBezTo>
                  <a:pt x="5472589" y="1804445"/>
                  <a:pt x="5476230" y="2042699"/>
                  <a:pt x="5475514" y="2227533"/>
                </a:cubicBezTo>
                <a:cubicBezTo>
                  <a:pt x="5474798" y="2412367"/>
                  <a:pt x="5506406" y="2746746"/>
                  <a:pt x="5475514" y="2970044"/>
                </a:cubicBezTo>
                <a:cubicBezTo>
                  <a:pt x="5316684" y="2943648"/>
                  <a:pt x="5112708" y="2941586"/>
                  <a:pt x="4791075" y="2970044"/>
                </a:cubicBezTo>
                <a:cubicBezTo>
                  <a:pt x="4469442" y="2998502"/>
                  <a:pt x="4349341" y="2961409"/>
                  <a:pt x="4106636" y="2970044"/>
                </a:cubicBezTo>
                <a:cubicBezTo>
                  <a:pt x="3863931" y="2978679"/>
                  <a:pt x="3708837" y="2986006"/>
                  <a:pt x="3531707" y="2970044"/>
                </a:cubicBezTo>
                <a:cubicBezTo>
                  <a:pt x="3354577" y="2954082"/>
                  <a:pt x="3092234" y="3001350"/>
                  <a:pt x="2847267" y="2970044"/>
                </a:cubicBezTo>
                <a:cubicBezTo>
                  <a:pt x="2602300" y="2938738"/>
                  <a:pt x="2336666" y="2962871"/>
                  <a:pt x="2162828" y="2970044"/>
                </a:cubicBezTo>
                <a:cubicBezTo>
                  <a:pt x="1988990" y="2977217"/>
                  <a:pt x="1740111" y="2961293"/>
                  <a:pt x="1478389" y="2970044"/>
                </a:cubicBezTo>
                <a:cubicBezTo>
                  <a:pt x="1216667" y="2978795"/>
                  <a:pt x="954292" y="2998827"/>
                  <a:pt x="793950" y="2970044"/>
                </a:cubicBezTo>
                <a:cubicBezTo>
                  <a:pt x="633608" y="2941261"/>
                  <a:pt x="269760" y="2959802"/>
                  <a:pt x="0" y="2970044"/>
                </a:cubicBezTo>
                <a:cubicBezTo>
                  <a:pt x="-12228" y="2680683"/>
                  <a:pt x="-29907" y="2571499"/>
                  <a:pt x="0" y="2346335"/>
                </a:cubicBezTo>
                <a:cubicBezTo>
                  <a:pt x="29907" y="2121171"/>
                  <a:pt x="15364" y="2009729"/>
                  <a:pt x="0" y="1722626"/>
                </a:cubicBezTo>
                <a:cubicBezTo>
                  <a:pt x="-15364" y="1435523"/>
                  <a:pt x="5649" y="1360068"/>
                  <a:pt x="0" y="1098916"/>
                </a:cubicBezTo>
                <a:cubicBezTo>
                  <a:pt x="-5649" y="837764"/>
                  <a:pt x="51517" y="533530"/>
                  <a:pt x="0" y="0"/>
                </a:cubicBezTo>
                <a:close/>
              </a:path>
              <a:path w="5475514" h="2970044" stroke="0" extrusionOk="0">
                <a:moveTo>
                  <a:pt x="0" y="0"/>
                </a:moveTo>
                <a:cubicBezTo>
                  <a:pt x="149131" y="24829"/>
                  <a:pt x="490345" y="4346"/>
                  <a:pt x="629684" y="0"/>
                </a:cubicBezTo>
                <a:cubicBezTo>
                  <a:pt x="769023" y="-4346"/>
                  <a:pt x="946129" y="-17046"/>
                  <a:pt x="1149858" y="0"/>
                </a:cubicBezTo>
                <a:cubicBezTo>
                  <a:pt x="1353587" y="17046"/>
                  <a:pt x="1680924" y="-5200"/>
                  <a:pt x="1943807" y="0"/>
                </a:cubicBezTo>
                <a:cubicBezTo>
                  <a:pt x="2206690" y="5200"/>
                  <a:pt x="2441157" y="16652"/>
                  <a:pt x="2573492" y="0"/>
                </a:cubicBezTo>
                <a:cubicBezTo>
                  <a:pt x="2705827" y="-16652"/>
                  <a:pt x="3038937" y="-28510"/>
                  <a:pt x="3203176" y="0"/>
                </a:cubicBezTo>
                <a:cubicBezTo>
                  <a:pt x="3367415" y="28510"/>
                  <a:pt x="3659009" y="-12654"/>
                  <a:pt x="3997125" y="0"/>
                </a:cubicBezTo>
                <a:cubicBezTo>
                  <a:pt x="4335241" y="12654"/>
                  <a:pt x="4298995" y="23472"/>
                  <a:pt x="4572054" y="0"/>
                </a:cubicBezTo>
                <a:cubicBezTo>
                  <a:pt x="4845113" y="-23472"/>
                  <a:pt x="5144530" y="10506"/>
                  <a:pt x="5475514" y="0"/>
                </a:cubicBezTo>
                <a:cubicBezTo>
                  <a:pt x="5486572" y="159163"/>
                  <a:pt x="5451327" y="478924"/>
                  <a:pt x="5475514" y="653410"/>
                </a:cubicBezTo>
                <a:cubicBezTo>
                  <a:pt x="5499702" y="827896"/>
                  <a:pt x="5498195" y="979630"/>
                  <a:pt x="5475514" y="1188018"/>
                </a:cubicBezTo>
                <a:cubicBezTo>
                  <a:pt x="5452833" y="1396406"/>
                  <a:pt x="5452612" y="1535403"/>
                  <a:pt x="5475514" y="1782026"/>
                </a:cubicBezTo>
                <a:cubicBezTo>
                  <a:pt x="5498416" y="2028649"/>
                  <a:pt x="5472095" y="2180099"/>
                  <a:pt x="5475514" y="2405736"/>
                </a:cubicBezTo>
                <a:cubicBezTo>
                  <a:pt x="5478934" y="2631373"/>
                  <a:pt x="5479329" y="2769527"/>
                  <a:pt x="5475514" y="2970044"/>
                </a:cubicBezTo>
                <a:cubicBezTo>
                  <a:pt x="5335104" y="2940968"/>
                  <a:pt x="5009760" y="2939978"/>
                  <a:pt x="4791075" y="2970044"/>
                </a:cubicBezTo>
                <a:cubicBezTo>
                  <a:pt x="4572390" y="3000110"/>
                  <a:pt x="4486110" y="2980846"/>
                  <a:pt x="4216146" y="2970044"/>
                </a:cubicBezTo>
                <a:cubicBezTo>
                  <a:pt x="3946182" y="2959242"/>
                  <a:pt x="3691673" y="2954924"/>
                  <a:pt x="3531707" y="2970044"/>
                </a:cubicBezTo>
                <a:cubicBezTo>
                  <a:pt x="3371741" y="2985164"/>
                  <a:pt x="2959336" y="2969132"/>
                  <a:pt x="2737757" y="2970044"/>
                </a:cubicBezTo>
                <a:cubicBezTo>
                  <a:pt x="2516178" y="2970957"/>
                  <a:pt x="2387852" y="2968901"/>
                  <a:pt x="2053318" y="2970044"/>
                </a:cubicBezTo>
                <a:cubicBezTo>
                  <a:pt x="1718784" y="2971187"/>
                  <a:pt x="1752212" y="2976048"/>
                  <a:pt x="1533144" y="2970044"/>
                </a:cubicBezTo>
                <a:cubicBezTo>
                  <a:pt x="1314076" y="2964040"/>
                  <a:pt x="1130627" y="2943057"/>
                  <a:pt x="958215" y="2970044"/>
                </a:cubicBezTo>
                <a:cubicBezTo>
                  <a:pt x="785803" y="2997031"/>
                  <a:pt x="232689" y="2948413"/>
                  <a:pt x="0" y="2970044"/>
                </a:cubicBezTo>
                <a:cubicBezTo>
                  <a:pt x="-10315" y="2679458"/>
                  <a:pt x="24164" y="2495485"/>
                  <a:pt x="0" y="2376035"/>
                </a:cubicBezTo>
                <a:cubicBezTo>
                  <a:pt x="-24164" y="2256585"/>
                  <a:pt x="14731" y="1920684"/>
                  <a:pt x="0" y="1782026"/>
                </a:cubicBezTo>
                <a:cubicBezTo>
                  <a:pt x="-14731" y="1643368"/>
                  <a:pt x="-2946" y="1481933"/>
                  <a:pt x="0" y="1217718"/>
                </a:cubicBezTo>
                <a:cubicBezTo>
                  <a:pt x="2946" y="953503"/>
                  <a:pt x="22890" y="918020"/>
                  <a:pt x="0" y="712811"/>
                </a:cubicBezTo>
                <a:cubicBezTo>
                  <a:pt x="-22890" y="507602"/>
                  <a:pt x="7390" y="354189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Harassment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employers will be liable for harassment from third parties / employers will need to take ‘all reasonable steps’ to prevent sexual harassment. </a:t>
            </a:r>
          </a:p>
          <a:p>
            <a:endParaRPr lang="en-GB" sz="85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NDAs –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Expected changes to void clauses that would prevent workers from alleging or disclosing work related harassment or discrimination. </a:t>
            </a:r>
          </a:p>
          <a:p>
            <a:endParaRPr lang="en-GB" sz="85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Employment Tribunal time limits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increase from 3 months to 6 months for all claims.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Tipping Laws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employers will need to consult with workers before creating a tipping policy / employers will need to update their tipping policy every 3 years.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Trade union </a:t>
            </a:r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–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duty to inform workers of their rights to join a trade union / updated rules on trade union rights of access to the workplace / right to reasonable accommodation and facilities / right to time off for union representative duties / updated Code of Practice on trade union recognition. </a:t>
            </a:r>
          </a:p>
          <a:p>
            <a:endParaRPr lang="en-GB" sz="85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Industrial action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those taking part in industrial action will be protected against detriment, in addition to unfair dismissal.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Public sector outsourcing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new measures to avoid having different terms and conditions for ex-public section and private sector employees.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Adult Social Care –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new negotiating body for adult social care</a:t>
            </a:r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. 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965ADAD-4C98-77B9-1F83-72A300C4ED9F}"/>
              </a:ext>
            </a:extLst>
          </p:cNvPr>
          <p:cNvCxnSpPr>
            <a:cxnSpLocks/>
          </p:cNvCxnSpPr>
          <p:nvPr/>
        </p:nvCxnSpPr>
        <p:spPr>
          <a:xfrm>
            <a:off x="5894098" y="3677493"/>
            <a:ext cx="0" cy="172408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A01275-A179-B0BC-C63C-CBE7E6778C91}"/>
              </a:ext>
            </a:extLst>
          </p:cNvPr>
          <p:cNvSpPr txBox="1"/>
          <p:nvPr/>
        </p:nvSpPr>
        <p:spPr>
          <a:xfrm>
            <a:off x="5536788" y="1862030"/>
            <a:ext cx="1786344" cy="746358"/>
          </a:xfrm>
          <a:custGeom>
            <a:avLst/>
            <a:gdLst>
              <a:gd name="csX0" fmla="*/ 0 w 1786344"/>
              <a:gd name="csY0" fmla="*/ 0 h 746358"/>
              <a:gd name="csX1" fmla="*/ 577585 w 1786344"/>
              <a:gd name="csY1" fmla="*/ 0 h 746358"/>
              <a:gd name="csX2" fmla="*/ 1173033 w 1786344"/>
              <a:gd name="csY2" fmla="*/ 0 h 746358"/>
              <a:gd name="csX3" fmla="*/ 1786344 w 1786344"/>
              <a:gd name="csY3" fmla="*/ 0 h 746358"/>
              <a:gd name="csX4" fmla="*/ 1786344 w 1786344"/>
              <a:gd name="csY4" fmla="*/ 373179 h 746358"/>
              <a:gd name="csX5" fmla="*/ 1786344 w 1786344"/>
              <a:gd name="csY5" fmla="*/ 746358 h 746358"/>
              <a:gd name="csX6" fmla="*/ 1190896 w 1786344"/>
              <a:gd name="csY6" fmla="*/ 746358 h 746358"/>
              <a:gd name="csX7" fmla="*/ 631175 w 1786344"/>
              <a:gd name="csY7" fmla="*/ 746358 h 746358"/>
              <a:gd name="csX8" fmla="*/ 0 w 1786344"/>
              <a:gd name="csY8" fmla="*/ 746358 h 746358"/>
              <a:gd name="csX9" fmla="*/ 0 w 1786344"/>
              <a:gd name="csY9" fmla="*/ 380643 h 746358"/>
              <a:gd name="csX10" fmla="*/ 0 w 1786344"/>
              <a:gd name="csY10" fmla="*/ 0 h 7463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1786344" h="746358" fill="none" extrusionOk="0">
                <a:moveTo>
                  <a:pt x="0" y="0"/>
                </a:moveTo>
                <a:cubicBezTo>
                  <a:pt x="236740" y="-2161"/>
                  <a:pt x="318977" y="2571"/>
                  <a:pt x="577585" y="0"/>
                </a:cubicBezTo>
                <a:cubicBezTo>
                  <a:pt x="836193" y="-2571"/>
                  <a:pt x="1029645" y="29320"/>
                  <a:pt x="1173033" y="0"/>
                </a:cubicBezTo>
                <a:cubicBezTo>
                  <a:pt x="1316421" y="-29320"/>
                  <a:pt x="1497770" y="-17451"/>
                  <a:pt x="1786344" y="0"/>
                </a:cubicBezTo>
                <a:cubicBezTo>
                  <a:pt x="1803180" y="107973"/>
                  <a:pt x="1768695" y="269862"/>
                  <a:pt x="1786344" y="373179"/>
                </a:cubicBezTo>
                <a:cubicBezTo>
                  <a:pt x="1803993" y="476496"/>
                  <a:pt x="1774374" y="563305"/>
                  <a:pt x="1786344" y="746358"/>
                </a:cubicBezTo>
                <a:cubicBezTo>
                  <a:pt x="1638912" y="754924"/>
                  <a:pt x="1346583" y="763910"/>
                  <a:pt x="1190896" y="746358"/>
                </a:cubicBezTo>
                <a:cubicBezTo>
                  <a:pt x="1035209" y="728806"/>
                  <a:pt x="753108" y="766543"/>
                  <a:pt x="631175" y="746358"/>
                </a:cubicBezTo>
                <a:cubicBezTo>
                  <a:pt x="509242" y="726173"/>
                  <a:pt x="183539" y="751236"/>
                  <a:pt x="0" y="746358"/>
                </a:cubicBezTo>
                <a:cubicBezTo>
                  <a:pt x="3555" y="671846"/>
                  <a:pt x="1418" y="490393"/>
                  <a:pt x="0" y="380643"/>
                </a:cubicBezTo>
                <a:cubicBezTo>
                  <a:pt x="-1418" y="270894"/>
                  <a:pt x="4231" y="131990"/>
                  <a:pt x="0" y="0"/>
                </a:cubicBezTo>
                <a:close/>
              </a:path>
              <a:path w="1786344" h="746358" stroke="0" extrusionOk="0">
                <a:moveTo>
                  <a:pt x="0" y="0"/>
                </a:moveTo>
                <a:cubicBezTo>
                  <a:pt x="273362" y="-8326"/>
                  <a:pt x="405571" y="19166"/>
                  <a:pt x="577585" y="0"/>
                </a:cubicBezTo>
                <a:cubicBezTo>
                  <a:pt x="749599" y="-19166"/>
                  <a:pt x="943068" y="4679"/>
                  <a:pt x="1119442" y="0"/>
                </a:cubicBezTo>
                <a:cubicBezTo>
                  <a:pt x="1295816" y="-4679"/>
                  <a:pt x="1620553" y="-4245"/>
                  <a:pt x="1786344" y="0"/>
                </a:cubicBezTo>
                <a:cubicBezTo>
                  <a:pt x="1793695" y="128827"/>
                  <a:pt x="1795962" y="252923"/>
                  <a:pt x="1786344" y="365715"/>
                </a:cubicBezTo>
                <a:cubicBezTo>
                  <a:pt x="1776726" y="478508"/>
                  <a:pt x="1798102" y="572482"/>
                  <a:pt x="1786344" y="746358"/>
                </a:cubicBezTo>
                <a:cubicBezTo>
                  <a:pt x="1671064" y="747818"/>
                  <a:pt x="1341892" y="767298"/>
                  <a:pt x="1226623" y="746358"/>
                </a:cubicBezTo>
                <a:cubicBezTo>
                  <a:pt x="1111354" y="725418"/>
                  <a:pt x="946172" y="758696"/>
                  <a:pt x="666902" y="746358"/>
                </a:cubicBezTo>
                <a:cubicBezTo>
                  <a:pt x="387632" y="734020"/>
                  <a:pt x="309872" y="756194"/>
                  <a:pt x="0" y="746358"/>
                </a:cubicBezTo>
                <a:cubicBezTo>
                  <a:pt x="-2208" y="663283"/>
                  <a:pt x="-12312" y="521908"/>
                  <a:pt x="0" y="395570"/>
                </a:cubicBezTo>
                <a:cubicBezTo>
                  <a:pt x="12312" y="269232"/>
                  <a:pt x="13483" y="90078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Mandatory Seafarers charter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higher standards around Health and Safety, pay, job security, and rest breaks.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2A5EDC8-8DE1-2B67-8153-FFB03934E4F2}"/>
              </a:ext>
            </a:extLst>
          </p:cNvPr>
          <p:cNvCxnSpPr>
            <a:cxnSpLocks/>
          </p:cNvCxnSpPr>
          <p:nvPr/>
        </p:nvCxnSpPr>
        <p:spPr>
          <a:xfrm flipV="1">
            <a:off x="6418212" y="2671761"/>
            <a:ext cx="0" cy="322530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8693C48-E83F-F177-B84E-086A6D9FFA18}"/>
              </a:ext>
            </a:extLst>
          </p:cNvPr>
          <p:cNvSpPr txBox="1"/>
          <p:nvPr/>
        </p:nvSpPr>
        <p:spPr>
          <a:xfrm>
            <a:off x="7930833" y="3109493"/>
            <a:ext cx="827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2027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D12DDA6-4B5A-9E49-3087-C282C1F839A3}"/>
              </a:ext>
            </a:extLst>
          </p:cNvPr>
          <p:cNvSpPr txBox="1"/>
          <p:nvPr/>
        </p:nvSpPr>
        <p:spPr>
          <a:xfrm>
            <a:off x="7613217" y="796056"/>
            <a:ext cx="1786345" cy="1661993"/>
          </a:xfrm>
          <a:custGeom>
            <a:avLst/>
            <a:gdLst>
              <a:gd name="csX0" fmla="*/ 0 w 1786345"/>
              <a:gd name="csY0" fmla="*/ 0 h 1661993"/>
              <a:gd name="csX1" fmla="*/ 577585 w 1786345"/>
              <a:gd name="csY1" fmla="*/ 0 h 1661993"/>
              <a:gd name="csX2" fmla="*/ 1173033 w 1786345"/>
              <a:gd name="csY2" fmla="*/ 0 h 1661993"/>
              <a:gd name="csX3" fmla="*/ 1786345 w 1786345"/>
              <a:gd name="csY3" fmla="*/ 0 h 1661993"/>
              <a:gd name="csX4" fmla="*/ 1786345 w 1786345"/>
              <a:gd name="csY4" fmla="*/ 570618 h 1661993"/>
              <a:gd name="csX5" fmla="*/ 1786345 w 1786345"/>
              <a:gd name="csY5" fmla="*/ 1074755 h 1661993"/>
              <a:gd name="csX6" fmla="*/ 1786345 w 1786345"/>
              <a:gd name="csY6" fmla="*/ 1661993 h 1661993"/>
              <a:gd name="csX7" fmla="*/ 1155170 w 1786345"/>
              <a:gd name="csY7" fmla="*/ 1661993 h 1661993"/>
              <a:gd name="csX8" fmla="*/ 523995 w 1786345"/>
              <a:gd name="csY8" fmla="*/ 1661993 h 1661993"/>
              <a:gd name="csX9" fmla="*/ 0 w 1786345"/>
              <a:gd name="csY9" fmla="*/ 1661993 h 1661993"/>
              <a:gd name="csX10" fmla="*/ 0 w 1786345"/>
              <a:gd name="csY10" fmla="*/ 1124615 h 1661993"/>
              <a:gd name="csX11" fmla="*/ 0 w 1786345"/>
              <a:gd name="csY11" fmla="*/ 570618 h 1661993"/>
              <a:gd name="csX12" fmla="*/ 0 w 1786345"/>
              <a:gd name="csY12" fmla="*/ 0 h 166199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786345" h="1661993" fill="none" extrusionOk="0">
                <a:moveTo>
                  <a:pt x="0" y="0"/>
                </a:moveTo>
                <a:cubicBezTo>
                  <a:pt x="243541" y="-23548"/>
                  <a:pt x="289745" y="-12390"/>
                  <a:pt x="577585" y="0"/>
                </a:cubicBezTo>
                <a:cubicBezTo>
                  <a:pt x="865426" y="12390"/>
                  <a:pt x="912855" y="-25517"/>
                  <a:pt x="1173033" y="0"/>
                </a:cubicBezTo>
                <a:cubicBezTo>
                  <a:pt x="1433211" y="25517"/>
                  <a:pt x="1552805" y="2803"/>
                  <a:pt x="1786345" y="0"/>
                </a:cubicBezTo>
                <a:cubicBezTo>
                  <a:pt x="1774568" y="159995"/>
                  <a:pt x="1805664" y="359082"/>
                  <a:pt x="1786345" y="570618"/>
                </a:cubicBezTo>
                <a:cubicBezTo>
                  <a:pt x="1767026" y="782154"/>
                  <a:pt x="1795716" y="860793"/>
                  <a:pt x="1786345" y="1074755"/>
                </a:cubicBezTo>
                <a:cubicBezTo>
                  <a:pt x="1776974" y="1288717"/>
                  <a:pt x="1774261" y="1372475"/>
                  <a:pt x="1786345" y="1661993"/>
                </a:cubicBezTo>
                <a:cubicBezTo>
                  <a:pt x="1585927" y="1644909"/>
                  <a:pt x="1283680" y="1669190"/>
                  <a:pt x="1155170" y="1661993"/>
                </a:cubicBezTo>
                <a:cubicBezTo>
                  <a:pt x="1026661" y="1654796"/>
                  <a:pt x="744955" y="1633263"/>
                  <a:pt x="523995" y="1661993"/>
                </a:cubicBezTo>
                <a:cubicBezTo>
                  <a:pt x="303036" y="1690723"/>
                  <a:pt x="142802" y="1665444"/>
                  <a:pt x="0" y="1661993"/>
                </a:cubicBezTo>
                <a:cubicBezTo>
                  <a:pt x="19335" y="1468848"/>
                  <a:pt x="14332" y="1307578"/>
                  <a:pt x="0" y="1124615"/>
                </a:cubicBezTo>
                <a:cubicBezTo>
                  <a:pt x="-14332" y="941652"/>
                  <a:pt x="24001" y="763635"/>
                  <a:pt x="0" y="570618"/>
                </a:cubicBezTo>
                <a:cubicBezTo>
                  <a:pt x="-24001" y="377601"/>
                  <a:pt x="-14797" y="196982"/>
                  <a:pt x="0" y="0"/>
                </a:cubicBezTo>
                <a:close/>
              </a:path>
              <a:path w="1786345" h="1661993" stroke="0" extrusionOk="0">
                <a:moveTo>
                  <a:pt x="0" y="0"/>
                </a:moveTo>
                <a:cubicBezTo>
                  <a:pt x="273362" y="-8326"/>
                  <a:pt x="405571" y="19166"/>
                  <a:pt x="577585" y="0"/>
                </a:cubicBezTo>
                <a:cubicBezTo>
                  <a:pt x="749599" y="-19166"/>
                  <a:pt x="937161" y="-684"/>
                  <a:pt x="1119443" y="0"/>
                </a:cubicBezTo>
                <a:cubicBezTo>
                  <a:pt x="1301725" y="684"/>
                  <a:pt x="1620554" y="-4245"/>
                  <a:pt x="1786345" y="0"/>
                </a:cubicBezTo>
                <a:cubicBezTo>
                  <a:pt x="1763485" y="176245"/>
                  <a:pt x="1776321" y="292275"/>
                  <a:pt x="1786345" y="537378"/>
                </a:cubicBezTo>
                <a:cubicBezTo>
                  <a:pt x="1796369" y="782481"/>
                  <a:pt x="1795432" y="851084"/>
                  <a:pt x="1786345" y="1058136"/>
                </a:cubicBezTo>
                <a:cubicBezTo>
                  <a:pt x="1777258" y="1265188"/>
                  <a:pt x="1805029" y="1514934"/>
                  <a:pt x="1786345" y="1661993"/>
                </a:cubicBezTo>
                <a:cubicBezTo>
                  <a:pt x="1580915" y="1648676"/>
                  <a:pt x="1366553" y="1688243"/>
                  <a:pt x="1190897" y="1661993"/>
                </a:cubicBezTo>
                <a:cubicBezTo>
                  <a:pt x="1015241" y="1635743"/>
                  <a:pt x="867418" y="1665697"/>
                  <a:pt x="559721" y="1661993"/>
                </a:cubicBezTo>
                <a:cubicBezTo>
                  <a:pt x="252024" y="1658289"/>
                  <a:pt x="258077" y="1674906"/>
                  <a:pt x="0" y="1661993"/>
                </a:cubicBezTo>
                <a:cubicBezTo>
                  <a:pt x="20621" y="1484355"/>
                  <a:pt x="15689" y="1316795"/>
                  <a:pt x="0" y="1107995"/>
                </a:cubicBezTo>
                <a:cubicBezTo>
                  <a:pt x="-15689" y="899195"/>
                  <a:pt x="-6998" y="713672"/>
                  <a:pt x="0" y="570618"/>
                </a:cubicBezTo>
                <a:cubicBezTo>
                  <a:pt x="6998" y="427564"/>
                  <a:pt x="26938" y="134770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Unfair dismissal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protection from unfair dismissal after 6 months of service (decreased from 2 years) / limit on compensatory award removed.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Dismissal and rehire (fire and rehire)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automatically unfair dismissal to dismiss someone and rehire on worse terms and conditions.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E4F9CDC-5A0A-FD13-111E-24DACF30CD98}"/>
              </a:ext>
            </a:extLst>
          </p:cNvPr>
          <p:cNvCxnSpPr>
            <a:cxnSpLocks/>
          </p:cNvCxnSpPr>
          <p:nvPr/>
        </p:nvCxnSpPr>
        <p:spPr>
          <a:xfrm flipV="1">
            <a:off x="8526073" y="2480530"/>
            <a:ext cx="0" cy="396711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88117F6-6AB4-548E-9D7D-8BBBB4C15E62}"/>
              </a:ext>
            </a:extLst>
          </p:cNvPr>
          <p:cNvCxnSpPr>
            <a:cxnSpLocks/>
          </p:cNvCxnSpPr>
          <p:nvPr/>
        </p:nvCxnSpPr>
        <p:spPr>
          <a:xfrm flipV="1">
            <a:off x="10915650" y="2772605"/>
            <a:ext cx="0" cy="204186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4F010A89-B62C-D6D1-EC52-E7843E3FFB4E}"/>
              </a:ext>
            </a:extLst>
          </p:cNvPr>
          <p:cNvSpPr txBox="1"/>
          <p:nvPr/>
        </p:nvSpPr>
        <p:spPr>
          <a:xfrm>
            <a:off x="9689647" y="299603"/>
            <a:ext cx="2232476" cy="2446824"/>
          </a:xfrm>
          <a:custGeom>
            <a:avLst/>
            <a:gdLst>
              <a:gd name="csX0" fmla="*/ 0 w 2232476"/>
              <a:gd name="csY0" fmla="*/ 0 h 2446824"/>
              <a:gd name="csX1" fmla="*/ 558119 w 2232476"/>
              <a:gd name="csY1" fmla="*/ 0 h 2446824"/>
              <a:gd name="csX2" fmla="*/ 1138563 w 2232476"/>
              <a:gd name="csY2" fmla="*/ 0 h 2446824"/>
              <a:gd name="csX3" fmla="*/ 1629707 w 2232476"/>
              <a:gd name="csY3" fmla="*/ 0 h 2446824"/>
              <a:gd name="csX4" fmla="*/ 2232476 w 2232476"/>
              <a:gd name="csY4" fmla="*/ 0 h 2446824"/>
              <a:gd name="csX5" fmla="*/ 2232476 w 2232476"/>
              <a:gd name="csY5" fmla="*/ 636174 h 2446824"/>
              <a:gd name="csX6" fmla="*/ 2232476 w 2232476"/>
              <a:gd name="csY6" fmla="*/ 1198944 h 2446824"/>
              <a:gd name="csX7" fmla="*/ 2232476 w 2232476"/>
              <a:gd name="csY7" fmla="*/ 1810650 h 2446824"/>
              <a:gd name="csX8" fmla="*/ 2232476 w 2232476"/>
              <a:gd name="csY8" fmla="*/ 2446824 h 2446824"/>
              <a:gd name="csX9" fmla="*/ 1741331 w 2232476"/>
              <a:gd name="csY9" fmla="*/ 2446824 h 2446824"/>
              <a:gd name="csX10" fmla="*/ 1160888 w 2232476"/>
              <a:gd name="csY10" fmla="*/ 2446824 h 2446824"/>
              <a:gd name="csX11" fmla="*/ 647418 w 2232476"/>
              <a:gd name="csY11" fmla="*/ 2446824 h 2446824"/>
              <a:gd name="csX12" fmla="*/ 0 w 2232476"/>
              <a:gd name="csY12" fmla="*/ 2446824 h 2446824"/>
              <a:gd name="csX13" fmla="*/ 0 w 2232476"/>
              <a:gd name="csY13" fmla="*/ 1859586 h 2446824"/>
              <a:gd name="csX14" fmla="*/ 0 w 2232476"/>
              <a:gd name="csY14" fmla="*/ 1247880 h 2446824"/>
              <a:gd name="csX15" fmla="*/ 0 w 2232476"/>
              <a:gd name="csY15" fmla="*/ 611706 h 2446824"/>
              <a:gd name="csX16" fmla="*/ 0 w 2232476"/>
              <a:gd name="csY16" fmla="*/ 0 h 24468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232476" h="2446824" fill="none" extrusionOk="0">
                <a:moveTo>
                  <a:pt x="0" y="0"/>
                </a:moveTo>
                <a:cubicBezTo>
                  <a:pt x="122427" y="-3640"/>
                  <a:pt x="395058" y="-27631"/>
                  <a:pt x="558119" y="0"/>
                </a:cubicBezTo>
                <a:cubicBezTo>
                  <a:pt x="721180" y="27631"/>
                  <a:pt x="916611" y="-15789"/>
                  <a:pt x="1138563" y="0"/>
                </a:cubicBezTo>
                <a:cubicBezTo>
                  <a:pt x="1360515" y="15789"/>
                  <a:pt x="1513867" y="16632"/>
                  <a:pt x="1629707" y="0"/>
                </a:cubicBezTo>
                <a:cubicBezTo>
                  <a:pt x="1745547" y="-16632"/>
                  <a:pt x="2055459" y="1072"/>
                  <a:pt x="2232476" y="0"/>
                </a:cubicBezTo>
                <a:cubicBezTo>
                  <a:pt x="2260120" y="243142"/>
                  <a:pt x="2216996" y="384110"/>
                  <a:pt x="2232476" y="636174"/>
                </a:cubicBezTo>
                <a:cubicBezTo>
                  <a:pt x="2247956" y="888238"/>
                  <a:pt x="2220148" y="988256"/>
                  <a:pt x="2232476" y="1198944"/>
                </a:cubicBezTo>
                <a:cubicBezTo>
                  <a:pt x="2244805" y="1409632"/>
                  <a:pt x="2245935" y="1668127"/>
                  <a:pt x="2232476" y="1810650"/>
                </a:cubicBezTo>
                <a:cubicBezTo>
                  <a:pt x="2219017" y="1953173"/>
                  <a:pt x="2220528" y="2241918"/>
                  <a:pt x="2232476" y="2446824"/>
                </a:cubicBezTo>
                <a:cubicBezTo>
                  <a:pt x="1987226" y="2445271"/>
                  <a:pt x="1953770" y="2468382"/>
                  <a:pt x="1741331" y="2446824"/>
                </a:cubicBezTo>
                <a:cubicBezTo>
                  <a:pt x="1528893" y="2425266"/>
                  <a:pt x="1294602" y="2442719"/>
                  <a:pt x="1160888" y="2446824"/>
                </a:cubicBezTo>
                <a:cubicBezTo>
                  <a:pt x="1027174" y="2450929"/>
                  <a:pt x="896465" y="2452744"/>
                  <a:pt x="647418" y="2446824"/>
                </a:cubicBezTo>
                <a:cubicBezTo>
                  <a:pt x="398371" y="2440905"/>
                  <a:pt x="156911" y="2448255"/>
                  <a:pt x="0" y="2446824"/>
                </a:cubicBezTo>
                <a:cubicBezTo>
                  <a:pt x="-3182" y="2242286"/>
                  <a:pt x="-13077" y="2003517"/>
                  <a:pt x="0" y="1859586"/>
                </a:cubicBezTo>
                <a:cubicBezTo>
                  <a:pt x="13077" y="1715655"/>
                  <a:pt x="-12136" y="1468312"/>
                  <a:pt x="0" y="1247880"/>
                </a:cubicBezTo>
                <a:cubicBezTo>
                  <a:pt x="12136" y="1027448"/>
                  <a:pt x="9764" y="898613"/>
                  <a:pt x="0" y="611706"/>
                </a:cubicBezTo>
                <a:cubicBezTo>
                  <a:pt x="-9764" y="324799"/>
                  <a:pt x="-475" y="213051"/>
                  <a:pt x="0" y="0"/>
                </a:cubicBezTo>
                <a:close/>
              </a:path>
              <a:path w="2232476" h="2446824" stroke="0" extrusionOk="0">
                <a:moveTo>
                  <a:pt x="0" y="0"/>
                </a:moveTo>
                <a:cubicBezTo>
                  <a:pt x="198133" y="-2622"/>
                  <a:pt x="291643" y="-14338"/>
                  <a:pt x="535794" y="0"/>
                </a:cubicBezTo>
                <a:cubicBezTo>
                  <a:pt x="779945" y="14338"/>
                  <a:pt x="880336" y="-15359"/>
                  <a:pt x="1026939" y="0"/>
                </a:cubicBezTo>
                <a:cubicBezTo>
                  <a:pt x="1173542" y="15359"/>
                  <a:pt x="1486753" y="20353"/>
                  <a:pt x="1629707" y="0"/>
                </a:cubicBezTo>
                <a:cubicBezTo>
                  <a:pt x="1772661" y="-20353"/>
                  <a:pt x="1991226" y="-9337"/>
                  <a:pt x="2232476" y="0"/>
                </a:cubicBezTo>
                <a:cubicBezTo>
                  <a:pt x="2249939" y="223565"/>
                  <a:pt x="2210870" y="417068"/>
                  <a:pt x="2232476" y="587238"/>
                </a:cubicBezTo>
                <a:cubicBezTo>
                  <a:pt x="2254082" y="757408"/>
                  <a:pt x="2221633" y="927255"/>
                  <a:pt x="2232476" y="1150007"/>
                </a:cubicBezTo>
                <a:cubicBezTo>
                  <a:pt x="2243319" y="1372759"/>
                  <a:pt x="2227243" y="1456510"/>
                  <a:pt x="2232476" y="1761713"/>
                </a:cubicBezTo>
                <a:cubicBezTo>
                  <a:pt x="2237709" y="2066916"/>
                  <a:pt x="2202818" y="2307008"/>
                  <a:pt x="2232476" y="2446824"/>
                </a:cubicBezTo>
                <a:cubicBezTo>
                  <a:pt x="2020151" y="2457162"/>
                  <a:pt x="1857635" y="2459518"/>
                  <a:pt x="1719007" y="2446824"/>
                </a:cubicBezTo>
                <a:cubicBezTo>
                  <a:pt x="1580379" y="2434130"/>
                  <a:pt x="1365796" y="2448018"/>
                  <a:pt x="1160888" y="2446824"/>
                </a:cubicBezTo>
                <a:cubicBezTo>
                  <a:pt x="955980" y="2445630"/>
                  <a:pt x="792807" y="2459770"/>
                  <a:pt x="602769" y="2446824"/>
                </a:cubicBezTo>
                <a:cubicBezTo>
                  <a:pt x="412731" y="2433878"/>
                  <a:pt x="241259" y="2476285"/>
                  <a:pt x="0" y="2446824"/>
                </a:cubicBezTo>
                <a:cubicBezTo>
                  <a:pt x="-7309" y="2181619"/>
                  <a:pt x="19154" y="2029098"/>
                  <a:pt x="0" y="1786182"/>
                </a:cubicBezTo>
                <a:cubicBezTo>
                  <a:pt x="-19154" y="1543266"/>
                  <a:pt x="25289" y="1291330"/>
                  <a:pt x="0" y="1125539"/>
                </a:cubicBezTo>
                <a:cubicBezTo>
                  <a:pt x="-25289" y="959748"/>
                  <a:pt x="7157" y="399700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Increased pregnancy and maternity rights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–strengthen protections against dismissal for pregnant workers and those returning from maternity leave.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Bereavement leave </a:t>
            </a:r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–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new right to statutory unpaid bereavement leave. </a:t>
            </a:r>
          </a:p>
          <a:p>
            <a:endParaRPr lang="en-GB" sz="85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Zero hours and how hours contracts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right to guaranteed hours if they want them.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Compensation for cancelled shifts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right to be paid if a shift is cancelled, moved to another date, or cut short by an employer.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Reasonable notice of shifts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employers must provide reasonable notice of shifts and changes to shifts. 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A91762E-2605-1DD4-F7D8-3F4F246DAEA1}"/>
              </a:ext>
            </a:extLst>
          </p:cNvPr>
          <p:cNvSpPr txBox="1"/>
          <p:nvPr/>
        </p:nvSpPr>
        <p:spPr>
          <a:xfrm>
            <a:off x="9738361" y="3701013"/>
            <a:ext cx="2354578" cy="3100849"/>
          </a:xfrm>
          <a:custGeom>
            <a:avLst/>
            <a:gdLst>
              <a:gd name="csX0" fmla="*/ 0 w 2354578"/>
              <a:gd name="csY0" fmla="*/ 0 h 3100849"/>
              <a:gd name="csX1" fmla="*/ 518007 w 2354578"/>
              <a:gd name="csY1" fmla="*/ 0 h 3100849"/>
              <a:gd name="csX2" fmla="*/ 1059560 w 2354578"/>
              <a:gd name="csY2" fmla="*/ 0 h 3100849"/>
              <a:gd name="csX3" fmla="*/ 1671750 w 2354578"/>
              <a:gd name="csY3" fmla="*/ 0 h 3100849"/>
              <a:gd name="csX4" fmla="*/ 2354578 w 2354578"/>
              <a:gd name="csY4" fmla="*/ 0 h 3100849"/>
              <a:gd name="csX5" fmla="*/ 2354578 w 2354578"/>
              <a:gd name="csY5" fmla="*/ 558153 h 3100849"/>
              <a:gd name="csX6" fmla="*/ 2354578 w 2354578"/>
              <a:gd name="csY6" fmla="*/ 1085297 h 3100849"/>
              <a:gd name="csX7" fmla="*/ 2354578 w 2354578"/>
              <a:gd name="csY7" fmla="*/ 1612441 h 3100849"/>
              <a:gd name="csX8" fmla="*/ 2354578 w 2354578"/>
              <a:gd name="csY8" fmla="*/ 2232611 h 3100849"/>
              <a:gd name="csX9" fmla="*/ 2354578 w 2354578"/>
              <a:gd name="csY9" fmla="*/ 3100849 h 3100849"/>
              <a:gd name="csX10" fmla="*/ 1742388 w 2354578"/>
              <a:gd name="csY10" fmla="*/ 3100849 h 3100849"/>
              <a:gd name="csX11" fmla="*/ 1177289 w 2354578"/>
              <a:gd name="csY11" fmla="*/ 3100849 h 3100849"/>
              <a:gd name="csX12" fmla="*/ 659282 w 2354578"/>
              <a:gd name="csY12" fmla="*/ 3100849 h 3100849"/>
              <a:gd name="csX13" fmla="*/ 0 w 2354578"/>
              <a:gd name="csY13" fmla="*/ 3100849 h 3100849"/>
              <a:gd name="csX14" fmla="*/ 0 w 2354578"/>
              <a:gd name="csY14" fmla="*/ 2542696 h 3100849"/>
              <a:gd name="csX15" fmla="*/ 0 w 2354578"/>
              <a:gd name="csY15" fmla="*/ 1922526 h 3100849"/>
              <a:gd name="csX16" fmla="*/ 0 w 2354578"/>
              <a:gd name="csY16" fmla="*/ 1240340 h 3100849"/>
              <a:gd name="csX17" fmla="*/ 0 w 2354578"/>
              <a:gd name="csY17" fmla="*/ 682187 h 3100849"/>
              <a:gd name="csX18" fmla="*/ 0 w 2354578"/>
              <a:gd name="csY18" fmla="*/ 0 h 310084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2354578" h="3100849" fill="none" extrusionOk="0">
                <a:moveTo>
                  <a:pt x="0" y="0"/>
                </a:moveTo>
                <a:cubicBezTo>
                  <a:pt x="141791" y="18111"/>
                  <a:pt x="274130" y="9751"/>
                  <a:pt x="518007" y="0"/>
                </a:cubicBezTo>
                <a:cubicBezTo>
                  <a:pt x="761884" y="-9751"/>
                  <a:pt x="879460" y="1448"/>
                  <a:pt x="1059560" y="0"/>
                </a:cubicBezTo>
                <a:cubicBezTo>
                  <a:pt x="1239660" y="-1448"/>
                  <a:pt x="1538933" y="6089"/>
                  <a:pt x="1671750" y="0"/>
                </a:cubicBezTo>
                <a:cubicBezTo>
                  <a:pt x="1804567" y="-6089"/>
                  <a:pt x="2181095" y="11696"/>
                  <a:pt x="2354578" y="0"/>
                </a:cubicBezTo>
                <a:cubicBezTo>
                  <a:pt x="2369003" y="227734"/>
                  <a:pt x="2351017" y="429491"/>
                  <a:pt x="2354578" y="558153"/>
                </a:cubicBezTo>
                <a:cubicBezTo>
                  <a:pt x="2358139" y="686815"/>
                  <a:pt x="2378898" y="926952"/>
                  <a:pt x="2354578" y="1085297"/>
                </a:cubicBezTo>
                <a:cubicBezTo>
                  <a:pt x="2330258" y="1243642"/>
                  <a:pt x="2329251" y="1476685"/>
                  <a:pt x="2354578" y="1612441"/>
                </a:cubicBezTo>
                <a:cubicBezTo>
                  <a:pt x="2379905" y="1748197"/>
                  <a:pt x="2373795" y="2008445"/>
                  <a:pt x="2354578" y="2232611"/>
                </a:cubicBezTo>
                <a:cubicBezTo>
                  <a:pt x="2335362" y="2456777"/>
                  <a:pt x="2380140" y="2868272"/>
                  <a:pt x="2354578" y="3100849"/>
                </a:cubicBezTo>
                <a:cubicBezTo>
                  <a:pt x="2181754" y="3091157"/>
                  <a:pt x="1887792" y="3092763"/>
                  <a:pt x="1742388" y="3100849"/>
                </a:cubicBezTo>
                <a:cubicBezTo>
                  <a:pt x="1596984" y="3108936"/>
                  <a:pt x="1400842" y="3118610"/>
                  <a:pt x="1177289" y="3100849"/>
                </a:cubicBezTo>
                <a:cubicBezTo>
                  <a:pt x="953736" y="3083088"/>
                  <a:pt x="782858" y="3083426"/>
                  <a:pt x="659282" y="3100849"/>
                </a:cubicBezTo>
                <a:cubicBezTo>
                  <a:pt x="535706" y="3118272"/>
                  <a:pt x="276295" y="3126939"/>
                  <a:pt x="0" y="3100849"/>
                </a:cubicBezTo>
                <a:cubicBezTo>
                  <a:pt x="-18370" y="2961742"/>
                  <a:pt x="10821" y="2699647"/>
                  <a:pt x="0" y="2542696"/>
                </a:cubicBezTo>
                <a:cubicBezTo>
                  <a:pt x="-10821" y="2385745"/>
                  <a:pt x="16593" y="2154530"/>
                  <a:pt x="0" y="1922526"/>
                </a:cubicBezTo>
                <a:cubicBezTo>
                  <a:pt x="-16593" y="1690522"/>
                  <a:pt x="3062" y="1460293"/>
                  <a:pt x="0" y="1240340"/>
                </a:cubicBezTo>
                <a:cubicBezTo>
                  <a:pt x="-3062" y="1020387"/>
                  <a:pt x="11095" y="948852"/>
                  <a:pt x="0" y="682187"/>
                </a:cubicBezTo>
                <a:cubicBezTo>
                  <a:pt x="-11095" y="415522"/>
                  <a:pt x="-16274" y="308164"/>
                  <a:pt x="0" y="0"/>
                </a:cubicBezTo>
                <a:close/>
              </a:path>
              <a:path w="2354578" h="3100849" stroke="0" extrusionOk="0">
                <a:moveTo>
                  <a:pt x="0" y="0"/>
                </a:moveTo>
                <a:cubicBezTo>
                  <a:pt x="115713" y="-23151"/>
                  <a:pt x="288499" y="-26459"/>
                  <a:pt x="565099" y="0"/>
                </a:cubicBezTo>
                <a:cubicBezTo>
                  <a:pt x="841699" y="26459"/>
                  <a:pt x="849995" y="19879"/>
                  <a:pt x="1083106" y="0"/>
                </a:cubicBezTo>
                <a:cubicBezTo>
                  <a:pt x="1316217" y="-19879"/>
                  <a:pt x="1573929" y="-28753"/>
                  <a:pt x="1718842" y="0"/>
                </a:cubicBezTo>
                <a:cubicBezTo>
                  <a:pt x="1863755" y="28753"/>
                  <a:pt x="2156722" y="-22339"/>
                  <a:pt x="2354578" y="0"/>
                </a:cubicBezTo>
                <a:cubicBezTo>
                  <a:pt x="2331053" y="237897"/>
                  <a:pt x="2334188" y="362390"/>
                  <a:pt x="2354578" y="589161"/>
                </a:cubicBezTo>
                <a:cubicBezTo>
                  <a:pt x="2374968" y="815932"/>
                  <a:pt x="2369162" y="938566"/>
                  <a:pt x="2354578" y="1147314"/>
                </a:cubicBezTo>
                <a:cubicBezTo>
                  <a:pt x="2339994" y="1356062"/>
                  <a:pt x="2372969" y="1518526"/>
                  <a:pt x="2354578" y="1767484"/>
                </a:cubicBezTo>
                <a:cubicBezTo>
                  <a:pt x="2336188" y="2016442"/>
                  <a:pt x="2344646" y="2130392"/>
                  <a:pt x="2354578" y="2387654"/>
                </a:cubicBezTo>
                <a:cubicBezTo>
                  <a:pt x="2364511" y="2644916"/>
                  <a:pt x="2388404" y="2854888"/>
                  <a:pt x="2354578" y="3100849"/>
                </a:cubicBezTo>
                <a:cubicBezTo>
                  <a:pt x="2105570" y="3075226"/>
                  <a:pt x="1977512" y="3109836"/>
                  <a:pt x="1813025" y="3100849"/>
                </a:cubicBezTo>
                <a:cubicBezTo>
                  <a:pt x="1648538" y="3091862"/>
                  <a:pt x="1349841" y="3106630"/>
                  <a:pt x="1224381" y="3100849"/>
                </a:cubicBezTo>
                <a:cubicBezTo>
                  <a:pt x="1098921" y="3095068"/>
                  <a:pt x="925281" y="3124370"/>
                  <a:pt x="659282" y="3100849"/>
                </a:cubicBezTo>
                <a:cubicBezTo>
                  <a:pt x="393283" y="3077328"/>
                  <a:pt x="312056" y="3105113"/>
                  <a:pt x="0" y="3100849"/>
                </a:cubicBezTo>
                <a:cubicBezTo>
                  <a:pt x="27499" y="2940288"/>
                  <a:pt x="-33869" y="2756333"/>
                  <a:pt x="0" y="2418662"/>
                </a:cubicBezTo>
                <a:cubicBezTo>
                  <a:pt x="33869" y="2080991"/>
                  <a:pt x="8454" y="2008973"/>
                  <a:pt x="0" y="1736475"/>
                </a:cubicBezTo>
                <a:cubicBezTo>
                  <a:pt x="-8454" y="1463977"/>
                  <a:pt x="-26976" y="1397883"/>
                  <a:pt x="0" y="1116306"/>
                </a:cubicBezTo>
                <a:cubicBezTo>
                  <a:pt x="26976" y="834729"/>
                  <a:pt x="49607" y="426606"/>
                  <a:pt x="0" y="0"/>
                </a:cubicBezTo>
                <a:close/>
              </a:path>
            </a:pathLst>
          </a:custGeom>
          <a:solidFill>
            <a:srgbClr val="250006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Flexible working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legal requirement to explain why a refusal to a request is reasonable.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Harassment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law will specify what ‘reasonable steps’ means when preventing sexual harassment following changes in October 2026.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Mandatory gender pay gap and menopause action plans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actions plans around menopause and gender pay gaps will become mandatory. 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Collective redundancy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- need to consider the total number of redundancies across whole organisation, not just individual workplaces / increased collective redundancy protection for workers on ships.</a:t>
            </a:r>
          </a:p>
          <a:p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r>
              <a:rPr lang="en-GB" sz="850" b="1" dirty="0">
                <a:solidFill>
                  <a:schemeClr val="bg1"/>
                </a:solidFill>
                <a:latin typeface="Abadi" panose="020B0604020104020204" pitchFamily="34" charset="0"/>
              </a:rPr>
              <a:t>Trade union </a:t>
            </a:r>
            <a:r>
              <a:rPr lang="en-GB" sz="850" dirty="0">
                <a:solidFill>
                  <a:schemeClr val="bg1"/>
                </a:solidFill>
                <a:latin typeface="Abadi" panose="020B0604020104020204" pitchFamily="34" charset="0"/>
              </a:rPr>
              <a:t>– increased discrimination protection / new industrial framework / electronic voting.</a:t>
            </a:r>
            <a:endParaRPr lang="en-GB" sz="85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5BA9992-A2C2-9F4B-6694-B438B96FFFBA}"/>
              </a:ext>
            </a:extLst>
          </p:cNvPr>
          <p:cNvCxnSpPr>
            <a:cxnSpLocks/>
          </p:cNvCxnSpPr>
          <p:nvPr/>
        </p:nvCxnSpPr>
        <p:spPr>
          <a:xfrm>
            <a:off x="10915650" y="3495846"/>
            <a:ext cx="4865" cy="203167"/>
          </a:xfrm>
          <a:prstGeom prst="straightConnector1">
            <a:avLst/>
          </a:prstGeom>
          <a:ln>
            <a:solidFill>
              <a:srgbClr val="25000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E9FF0AB-8742-5F21-8FFD-61A0EEE2E5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41" y="64220"/>
            <a:ext cx="1008311" cy="10083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8AAF65-30CC-D005-5392-B6A233F4CFA8}"/>
              </a:ext>
            </a:extLst>
          </p:cNvPr>
          <p:cNvSpPr txBox="1"/>
          <p:nvPr/>
        </p:nvSpPr>
        <p:spPr>
          <a:xfrm>
            <a:off x="4102283" y="454515"/>
            <a:ext cx="31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EAACC"/>
                </a:solidFill>
                <a:latin typeface="Abadi" panose="020F0502020204030204" pitchFamily="34" charset="0"/>
              </a:rPr>
              <a:t>Are you ready for the road ahead?</a:t>
            </a:r>
            <a:endParaRPr lang="en-GB" dirty="0">
              <a:solidFill>
                <a:srgbClr val="FEAACC"/>
              </a:solidFill>
              <a:latin typeface="Abadi" panose="020F050202020403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F080727-2041-D80F-2885-31A66C13F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6FDC2-AF96-8D1C-9158-2A0C9F1BB282}"/>
              </a:ext>
            </a:extLst>
          </p:cNvPr>
          <p:cNvSpPr txBox="1"/>
          <p:nvPr/>
        </p:nvSpPr>
        <p:spPr>
          <a:xfrm>
            <a:off x="609279" y="3016001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February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EF148D-A617-07A0-7F22-C1E02810813C}"/>
              </a:ext>
            </a:extLst>
          </p:cNvPr>
          <p:cNvSpPr txBox="1"/>
          <p:nvPr/>
        </p:nvSpPr>
        <p:spPr>
          <a:xfrm>
            <a:off x="1711508" y="3395255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April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977072-ABB4-5D87-6B6E-EB5486E920F7}"/>
              </a:ext>
            </a:extLst>
          </p:cNvPr>
          <p:cNvSpPr txBox="1"/>
          <p:nvPr/>
        </p:nvSpPr>
        <p:spPr>
          <a:xfrm>
            <a:off x="2700247" y="2879725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July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85B07D2-DDA7-A0A4-E0E8-63DF4A1994A5}"/>
              </a:ext>
            </a:extLst>
          </p:cNvPr>
          <p:cNvSpPr txBox="1"/>
          <p:nvPr/>
        </p:nvSpPr>
        <p:spPr>
          <a:xfrm>
            <a:off x="4270056" y="2950538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August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BF086F3-17D9-5E32-0F4C-C482835DD93C}"/>
              </a:ext>
            </a:extLst>
          </p:cNvPr>
          <p:cNvSpPr txBox="1"/>
          <p:nvPr/>
        </p:nvSpPr>
        <p:spPr>
          <a:xfrm>
            <a:off x="5505751" y="3486967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October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8285AF-7DCD-B2A2-C860-4ECEE31B8FD6}"/>
              </a:ext>
            </a:extLst>
          </p:cNvPr>
          <p:cNvSpPr txBox="1"/>
          <p:nvPr/>
        </p:nvSpPr>
        <p:spPr>
          <a:xfrm>
            <a:off x="6029865" y="2964112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December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D59B6A-77DB-D7AE-BEE8-4B166D6F78CD}"/>
              </a:ext>
            </a:extLst>
          </p:cNvPr>
          <p:cNvSpPr txBox="1"/>
          <p:nvPr/>
        </p:nvSpPr>
        <p:spPr>
          <a:xfrm>
            <a:off x="8206245" y="2831017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January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ED7B85-06E0-49BC-61D3-ACAE43A44F8E}"/>
              </a:ext>
            </a:extLst>
          </p:cNvPr>
          <p:cNvSpPr txBox="1"/>
          <p:nvPr/>
        </p:nvSpPr>
        <p:spPr>
          <a:xfrm>
            <a:off x="10561950" y="2935737"/>
            <a:ext cx="776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Date TBC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9DCA99-5D57-FE78-9CB8-E84038BA1189}"/>
              </a:ext>
            </a:extLst>
          </p:cNvPr>
          <p:cNvSpPr txBox="1"/>
          <p:nvPr/>
        </p:nvSpPr>
        <p:spPr>
          <a:xfrm>
            <a:off x="659402" y="3244272"/>
            <a:ext cx="827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badi" panose="020B0604020104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742129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760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Harriet Howell</dc:creator>
  <cp:lastModifiedBy>Harriet Howell</cp:lastModifiedBy>
  <cp:revision>3</cp:revision>
  <dcterms:created xsi:type="dcterms:W3CDTF">2026-03-27T17:10:07Z</dcterms:created>
  <dcterms:modified xsi:type="dcterms:W3CDTF">2026-04-02T09:36:18Z</dcterms:modified>
</cp:coreProperties>
</file>